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04" r:id="rId3"/>
    <p:sldMasterId id="2147483719" r:id="rId4"/>
    <p:sldMasterId id="2147483749" r:id="rId5"/>
    <p:sldMasterId id="2147483764" r:id="rId6"/>
    <p:sldMasterId id="2147483779" r:id="rId7"/>
    <p:sldMasterId id="2147483793" r:id="rId8"/>
    <p:sldMasterId id="2147483807" r:id="rId9"/>
  </p:sldMasterIdLst>
  <p:notesMasterIdLst>
    <p:notesMasterId r:id="rId32"/>
  </p:notesMasterIdLst>
  <p:sldIdLst>
    <p:sldId id="257" r:id="rId10"/>
    <p:sldId id="285" r:id="rId11"/>
    <p:sldId id="259" r:id="rId12"/>
    <p:sldId id="260" r:id="rId13"/>
    <p:sldId id="261" r:id="rId14"/>
    <p:sldId id="262" r:id="rId15"/>
    <p:sldId id="264" r:id="rId16"/>
    <p:sldId id="282" r:id="rId17"/>
    <p:sldId id="283" r:id="rId18"/>
    <p:sldId id="287" r:id="rId19"/>
    <p:sldId id="284" r:id="rId20"/>
    <p:sldId id="272" r:id="rId21"/>
    <p:sldId id="273" r:id="rId22"/>
    <p:sldId id="274" r:id="rId23"/>
    <p:sldId id="276" r:id="rId24"/>
    <p:sldId id="277" r:id="rId25"/>
    <p:sldId id="290" r:id="rId26"/>
    <p:sldId id="289" r:id="rId27"/>
    <p:sldId id="286" r:id="rId28"/>
    <p:sldId id="281" r:id="rId29"/>
    <p:sldId id="278" r:id="rId30"/>
    <p:sldId id="280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3DFEA-50A8-4E33-BB2C-A94A14EB2516}" type="datetimeFigureOut">
              <a:rPr lang="zh-CN" altLang="en-US" smtClean="0"/>
              <a:t>2016/3/4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33B2B-DFBC-463E-BC3C-997ABEE5F6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04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571649C2-FF0A-4CF7-AD34-CAF94B73B654}" type="slidenum">
              <a:rPr kumimoji="1" lang="zh-CN" altLang="en-US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3</a:t>
            </a:fld>
            <a:endParaRPr kumimoji="1" lang="en-US" altLang="zh-C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051736C-940F-4C6D-8494-ECBE705E6B27}" type="slidenum">
              <a:rPr kumimoji="1" lang="zh-CN" altLang="en-US" sz="1200" b="1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kumimoji="1" lang="en-US" altLang="zh-CN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6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C0EE5AB-0D1A-4DFD-B55F-421866ABE750}" type="slidenum">
              <a:rPr kumimoji="1" lang="zh-CN" altLang="en-US" sz="1200" b="1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kumimoji="1" lang="en-US" altLang="zh-CN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912"/>
            <a:ext cx="5487041" cy="41158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fld id="{571649C2-FF0A-4CF7-AD34-CAF94B73B654}" type="slidenum">
              <a:rPr kumimoji="1" lang="zh-CN" altLang="en-US">
                <a:solidFill>
                  <a:srgbClr val="000000"/>
                </a:solidFill>
                <a:latin typeface="Times New Roman" pitchFamily="18" charset="0"/>
              </a:rPr>
              <a:pPr/>
              <a:t>11</a:t>
            </a:fld>
            <a:endParaRPr kumimoji="1" lang="en-US" altLang="zh-C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051736C-940F-4C6D-8494-ECBE705E6B27}" type="slidenum">
              <a:rPr kumimoji="1" lang="zh-CN" altLang="en-US" sz="1200" b="1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kumimoji="1" lang="en-US" altLang="zh-CN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6" name="Rectangle 7"/>
          <p:cNvSpPr txBox="1">
            <a:spLocks noGrp="1" noChangeArrowheads="1"/>
          </p:cNvSpPr>
          <p:nvPr/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C0EE5AB-0D1A-4DFD-B55F-421866ABE750}" type="slidenum">
              <a:rPr kumimoji="1" lang="zh-CN" altLang="en-US" sz="1200" b="1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kumimoji="1" lang="en-US" altLang="zh-CN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912"/>
            <a:ext cx="5487041" cy="41158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4F57C3-9798-406F-B4F2-1ABFBC52F5B7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49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9933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73D4D9D0-5AC2-4E30-BFB6-43632B936269}" type="slidenum">
              <a:rPr lang="zh-CN" altLang="en-US">
                <a:solidFill>
                  <a:prstClr val="black"/>
                </a:solidFill>
              </a:rPr>
              <a:pPr eaLnBrk="1" hangingPunct="1"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9pPr>
          </a:lstStyle>
          <a:p>
            <a:pPr eaLnBrk="1" hangingPunct="1"/>
            <a:fld id="{09E94B42-5DD8-40DF-B5D3-F2C87CE84C30}" type="slidenum">
              <a:rPr lang="en-US" altLang="zh-CN">
                <a:latin typeface="Arial" charset="0"/>
                <a:ea typeface="宋体" charset="-122"/>
              </a:rPr>
              <a:pPr eaLnBrk="1" hangingPunct="1"/>
              <a:t>20</a:t>
            </a:fld>
            <a:endParaRPr lang="en-US" altLang="zh-CN">
              <a:latin typeface="Arial" charset="0"/>
              <a:ea typeface="宋体" charset="-122"/>
            </a:endParaRP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黑体" pitchFamily="2" charset="-122"/>
              </a:defRPr>
            </a:lvl9pPr>
          </a:lstStyle>
          <a:p>
            <a:pPr algn="r" eaLnBrk="1" hangingPunct="1"/>
            <a:fld id="{056D93C3-77C6-485A-A987-3D4DBED996F9}" type="slidenum">
              <a:rPr lang="en-US" altLang="zh-CN" sz="1200">
                <a:latin typeface="Arial" charset="0"/>
                <a:ea typeface="宋体" charset="-122"/>
              </a:rPr>
              <a:pPr algn="r" eaLnBrk="1" hangingPunct="1"/>
              <a:t>20</a:t>
            </a:fld>
            <a:endParaRPr lang="en-US" altLang="zh-CN" sz="1200">
              <a:latin typeface="Arial" charset="0"/>
              <a:ea typeface="宋体" charset="-122"/>
            </a:endParaRPr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D8B61-7300-4AF5-9448-14811D5CCB4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59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B6FBB-702A-4351-B8B8-5FD06F21DBB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993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9667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6827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433715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81113"/>
            <a:ext cx="4038600" cy="4935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81113"/>
            <a:ext cx="4038600" cy="4935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7024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1711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7331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4220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191102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154789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00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CD886-67D8-4AE5-9390-9EE598B13DF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695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5750" y="327025"/>
            <a:ext cx="2058988" cy="58896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27025"/>
            <a:ext cx="6026150" cy="58896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9488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327025"/>
            <a:ext cx="8237538" cy="58896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8226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89275" y="6242539"/>
            <a:ext cx="8765451" cy="5524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40530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80200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440580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22071597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19213"/>
            <a:ext cx="4038600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19213"/>
            <a:ext cx="4038600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96324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32120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975020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57511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18A3D-E77C-4440-BF6E-7C7289C01CE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607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5345173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96594111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449942" y="1494972"/>
            <a:ext cx="9144000" cy="14859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77930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384175"/>
            <a:ext cx="2057400" cy="57165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84175"/>
            <a:ext cx="6019800" cy="57165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213270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01613" y="1131888"/>
            <a:ext cx="9142413" cy="14859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88621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220B2A-DF29-4101-A959-23C5575B15BE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3019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8AB57-C305-4623-BFCD-0F565C29C59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69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30F5081-FF37-41A3-87B5-F33772BD73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270272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3AF0CA4-604F-4210-A434-266A4AA9B9A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232957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564FE1-BC5C-4AE3-9BC2-0E712F4442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912335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149362E-E333-4884-BD67-1BD372C96B7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746918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A999107-54EB-4CD5-8B05-CB08B16913B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97769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3C29C-9BAC-4DDA-9547-CDB56531C2E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554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C874AAC-DD96-46D2-89D6-33C7F0F6B31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685374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C008A2F-9E8C-4E22-A352-00AB822D494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944863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197C87D-A66D-416B-B912-B46317DCE6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494352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8A81178-A2E7-4BC9-BA30-22B79FDACEE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172105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0C5033-1EAC-4D05-B10B-3CBBB114D4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523744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70FD0A9-AEE3-4DC0-A8D8-A71DF86C1CC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244401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A3E9C2-141E-4BF8-87DA-DDA660633D5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686556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标题，文本与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图表占位符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605CEC2-8877-4C0B-BA43-7C1D3CBAA8F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877744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3574F6D-6DCF-4012-8AA8-7B63B01CDC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591002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87D22DE-0970-4355-BC4E-C55B10D1C91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236232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CBDFE-9C4F-4F39-97F7-453EBD0F9BF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951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B043DB1-D7FD-4C37-B96A-CCEF0942CD4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228161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D8B61-7300-4AF5-9448-14811D5CCB4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000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3C29C-9BAC-4DDA-9547-CDB56531C2E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590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CBDFE-9C4F-4F39-97F7-453EBD0F9BF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66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A9046-D667-4112-BADC-1E308700128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6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ABEC-400E-4FA4-B69E-474D61BEBDC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23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2E9CC-D0A3-4F49-B350-D95B9AB04A0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92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A3046-CE36-415C-9A6E-13A4C2153D4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055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945DF-E468-4F2E-A8DE-4EC8FD59D73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87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300E3-9F57-43E2-ABD7-EBB77B90576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88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A9046-D667-4112-BADC-1E308700128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863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B6FBB-702A-4351-B8B8-5FD06F21DBB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5336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CD886-67D8-4AE5-9390-9EE598B13DF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5516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18A3D-E77C-4440-BF6E-7C7289C01CE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80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220B2A-DF29-4101-A959-23C5575B15BE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7114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8AB57-C305-4623-BFCD-0F565C29C59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25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D8B61-7300-4AF5-9448-14811D5CCB4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231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3C29C-9BAC-4DDA-9547-CDB56531C2E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260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CBDFE-9C4F-4F39-97F7-453EBD0F9BF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36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A9046-D667-4112-BADC-1E308700128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52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ABEC-400E-4FA4-B69E-474D61BEBDC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87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ABEC-400E-4FA4-B69E-474D61BEBDC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861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2E9CC-D0A3-4F49-B350-D95B9AB04A0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526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A3046-CE36-415C-9A6E-13A4C2153D4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11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945DF-E468-4F2E-A8DE-4EC8FD59D73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494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300E3-9F57-43E2-ABD7-EBB77B90576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193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B6FBB-702A-4351-B8B8-5FD06F21DBB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015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CD886-67D8-4AE5-9390-9EE598B13DF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004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18A3D-E77C-4440-BF6E-7C7289C01CE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189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220B2A-DF29-4101-A959-23C5575B15BE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1809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8AB57-C305-4623-BFCD-0F565C29C59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632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D8B61-7300-4AF5-9448-14811D5CCB4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7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2E9CC-D0A3-4F49-B350-D95B9AB04A0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06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3C29C-9BAC-4DDA-9547-CDB56531C2E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42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CBDFE-9C4F-4F39-97F7-453EBD0F9BF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111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A9046-D667-4112-BADC-1E308700128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723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ABEC-400E-4FA4-B69E-474D61BEBDC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551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2E9CC-D0A3-4F49-B350-D95B9AB04A0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885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A3046-CE36-415C-9A6E-13A4C2153D4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381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945DF-E468-4F2E-A8DE-4EC8FD59D73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3626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300E3-9F57-43E2-ABD7-EBB77B90576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051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B6FBB-702A-4351-B8B8-5FD06F21DBB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046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CD886-67D8-4AE5-9390-9EE598B13DF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A3046-CE36-415C-9A6E-13A4C2153D4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090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18A3D-E77C-4440-BF6E-7C7289C01CE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030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220B2A-DF29-4101-A959-23C5575B15BE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0065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8AB57-C305-4623-BFCD-0F565C29C59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263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D8B61-7300-4AF5-9448-14811D5CCB4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690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3C29C-9BAC-4DDA-9547-CDB56531C2E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153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CBDFE-9C4F-4F39-97F7-453EBD0F9BF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253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A9046-D667-4112-BADC-1E308700128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119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ABEC-400E-4FA4-B69E-474D61BEBDC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602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2E9CC-D0A3-4F49-B350-D95B9AB04A0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963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A3046-CE36-415C-9A6E-13A4C2153D4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1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945DF-E468-4F2E-A8DE-4EC8FD59D73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580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945DF-E468-4F2E-A8DE-4EC8FD59D73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696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300E3-9F57-43E2-ABD7-EBB77B90576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957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B6FBB-702A-4351-B8B8-5FD06F21DBB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25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CD886-67D8-4AE5-9390-9EE598B13DF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653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18A3D-E77C-4440-BF6E-7C7289C01CE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4009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220B2A-DF29-4101-A959-23C5575B15BE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6021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8AB57-C305-4623-BFCD-0F565C29C59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4236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4555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1437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61750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300E3-9F57-43E2-ABD7-EBB77B90576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449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81113"/>
            <a:ext cx="4038600" cy="4935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81113"/>
            <a:ext cx="4038600" cy="4935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266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130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5689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558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930732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471027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0542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5750" y="327025"/>
            <a:ext cx="2058988" cy="58896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27025"/>
            <a:ext cx="6026150" cy="58896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6258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327025"/>
            <a:ext cx="8237538" cy="58896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3826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89275" y="6242539"/>
            <a:ext cx="8765451" cy="5524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5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D9C6A3-B90C-4D63-8FFD-40667529989D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0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C797BE-1333-4F5F-AF7D-810E90D08455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653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D9C6A3-B90C-4D63-8FFD-40667529989D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2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D9C6A3-B90C-4D63-8FFD-40667529989D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D9C6A3-B90C-4D63-8FFD-40667529989D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D9C6A3-B90C-4D63-8FFD-40667529989D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0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5138" y="327025"/>
            <a:ext cx="82296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mmm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1113"/>
            <a:ext cx="8229600" cy="493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grpSp>
        <p:nvGrpSpPr>
          <p:cNvPr id="1028" name="Group 20"/>
          <p:cNvGrpSpPr>
            <a:grpSpLocks/>
          </p:cNvGrpSpPr>
          <p:nvPr/>
        </p:nvGrpSpPr>
        <p:grpSpPr bwMode="auto">
          <a:xfrm>
            <a:off x="6934200" y="6288088"/>
            <a:ext cx="2122488" cy="450850"/>
            <a:chOff x="4423" y="4036"/>
            <a:chExt cx="1337" cy="284"/>
          </a:xfrm>
        </p:grpSpPr>
        <p:pic>
          <p:nvPicPr>
            <p:cNvPr id="1031" name="Picture 17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" y="4036"/>
              <a:ext cx="45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2" name="Line 9"/>
            <p:cNvSpPr>
              <a:spLocks noChangeShapeType="1"/>
            </p:cNvSpPr>
            <p:nvPr userDrawn="1"/>
          </p:nvSpPr>
          <p:spPr bwMode="auto">
            <a:xfrm flipV="1">
              <a:off x="4558" y="4320"/>
              <a:ext cx="1104" cy="0"/>
            </a:xfrm>
            <a:prstGeom prst="line">
              <a:avLst/>
            </a:prstGeom>
            <a:noFill/>
            <a:ln w="57150" cmpd="thinThick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1033" name="Text Box 10"/>
            <p:cNvSpPr txBox="1">
              <a:spLocks noChangeArrowheads="1"/>
            </p:cNvSpPr>
            <p:nvPr userDrawn="1"/>
          </p:nvSpPr>
          <p:spPr bwMode="auto">
            <a:xfrm>
              <a:off x="4423" y="4128"/>
              <a:ext cx="89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1" smtClean="0">
                  <a:solidFill>
                    <a:srgbClr val="0099FF"/>
                  </a:solidFill>
                  <a:latin typeface="Broadway" pitchFamily="82" charset="0"/>
                  <a:ea typeface="宋体" pitchFamily="2" charset="-122"/>
                </a:rPr>
                <a:t>  Ocean Color</a:t>
              </a:r>
            </a:p>
          </p:txBody>
        </p:sp>
      </p:grpSp>
      <p:sp>
        <p:nvSpPr>
          <p:cNvPr id="1029" name="Text Box 17"/>
          <p:cNvSpPr txBox="1">
            <a:spLocks noChangeArrowheads="1"/>
          </p:cNvSpPr>
          <p:nvPr/>
        </p:nvSpPr>
        <p:spPr bwMode="auto">
          <a:xfrm rot="-5400000">
            <a:off x="-603250" y="673100"/>
            <a:ext cx="1593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u="sng" smtClean="0">
                <a:solidFill>
                  <a:srgbClr val="0099FF"/>
                </a:solidFill>
                <a:latin typeface="Broadway" pitchFamily="82" charset="0"/>
                <a:ea typeface="宋体" pitchFamily="2" charset="-122"/>
              </a:rPr>
              <a:t>  Ocean Color</a:t>
            </a:r>
          </a:p>
        </p:txBody>
      </p:sp>
      <p:sp>
        <p:nvSpPr>
          <p:cNvPr id="1030" name="Line 21"/>
          <p:cNvSpPr>
            <a:spLocks noChangeShapeType="1"/>
          </p:cNvSpPr>
          <p:nvPr/>
        </p:nvSpPr>
        <p:spPr bwMode="auto">
          <a:xfrm>
            <a:off x="301625" y="1077913"/>
            <a:ext cx="8429625" cy="9525"/>
          </a:xfrm>
          <a:prstGeom prst="line">
            <a:avLst/>
          </a:prstGeom>
          <a:noFill/>
          <a:ln w="6350">
            <a:solidFill>
              <a:srgbClr val="00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10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Times New Roman" pitchFamily="18" charset="0"/>
          <a:ea typeface="华文细黑" pitchFamily="2" charset="-122"/>
          <a:cs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Times New Roman" pitchFamily="18" charset="0"/>
          <a:ea typeface="华文细黑" pitchFamily="2" charset="-122"/>
          <a:cs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Times New Roman" pitchFamily="18" charset="0"/>
          <a:ea typeface="华文细黑" pitchFamily="2" charset="-122"/>
          <a:cs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Times New Roman" pitchFamily="18" charset="0"/>
          <a:ea typeface="华文细黑" pitchFamily="2" charset="-122"/>
          <a:cs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Times New Roman" pitchFamily="18" charset="0"/>
          <a:ea typeface="华文细黑" pitchFamily="2" charset="-122"/>
          <a:cs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Times New Roman" pitchFamily="18" charset="0"/>
          <a:ea typeface="华文细黑" pitchFamily="2" charset="-122"/>
          <a:cs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Times New Roman" pitchFamily="18" charset="0"/>
          <a:ea typeface="华文细黑" pitchFamily="2" charset="-122"/>
          <a:cs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Times New Roman" pitchFamily="18" charset="0"/>
          <a:ea typeface="华文细黑" pitchFamily="2" charset="-122"/>
          <a:cs typeface="宋体" pitchFamily="2" charset="-122"/>
        </a:defRPr>
      </a:lvl9pPr>
    </p:titleStyle>
    <p:bodyStyle>
      <a:lvl1pPr marL="342900" indent="-3429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5138" y="327025"/>
            <a:ext cx="82296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mmm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1113"/>
            <a:ext cx="8229600" cy="493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grpSp>
        <p:nvGrpSpPr>
          <p:cNvPr id="1028" name="Group 20"/>
          <p:cNvGrpSpPr>
            <a:grpSpLocks/>
          </p:cNvGrpSpPr>
          <p:nvPr/>
        </p:nvGrpSpPr>
        <p:grpSpPr bwMode="auto">
          <a:xfrm>
            <a:off x="6934200" y="6288088"/>
            <a:ext cx="2122488" cy="450850"/>
            <a:chOff x="4423" y="4036"/>
            <a:chExt cx="1337" cy="284"/>
          </a:xfrm>
        </p:grpSpPr>
        <p:pic>
          <p:nvPicPr>
            <p:cNvPr id="1031" name="Picture 17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" y="4036"/>
              <a:ext cx="45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2" name="Line 9"/>
            <p:cNvSpPr>
              <a:spLocks noChangeShapeType="1"/>
            </p:cNvSpPr>
            <p:nvPr userDrawn="1"/>
          </p:nvSpPr>
          <p:spPr bwMode="auto">
            <a:xfrm flipV="1">
              <a:off x="4558" y="4320"/>
              <a:ext cx="1104" cy="0"/>
            </a:xfrm>
            <a:prstGeom prst="line">
              <a:avLst/>
            </a:prstGeom>
            <a:noFill/>
            <a:ln w="57150" cmpd="thinThick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1033" name="Text Box 10"/>
            <p:cNvSpPr txBox="1">
              <a:spLocks noChangeArrowheads="1"/>
            </p:cNvSpPr>
            <p:nvPr userDrawn="1"/>
          </p:nvSpPr>
          <p:spPr bwMode="auto">
            <a:xfrm>
              <a:off x="4423" y="4128"/>
              <a:ext cx="89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华文细黑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1" smtClean="0">
                  <a:solidFill>
                    <a:srgbClr val="0099FF"/>
                  </a:solidFill>
                  <a:latin typeface="Broadway" pitchFamily="82" charset="0"/>
                  <a:ea typeface="宋体" pitchFamily="2" charset="-122"/>
                </a:rPr>
                <a:t>  Ocean Color</a:t>
              </a:r>
            </a:p>
          </p:txBody>
        </p:sp>
      </p:grpSp>
      <p:sp>
        <p:nvSpPr>
          <p:cNvPr id="1029" name="Text Box 17"/>
          <p:cNvSpPr txBox="1">
            <a:spLocks noChangeArrowheads="1"/>
          </p:cNvSpPr>
          <p:nvPr/>
        </p:nvSpPr>
        <p:spPr bwMode="auto">
          <a:xfrm rot="-5400000">
            <a:off x="-603250" y="673100"/>
            <a:ext cx="1593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u="sng" smtClean="0">
                <a:solidFill>
                  <a:srgbClr val="0099FF"/>
                </a:solidFill>
                <a:latin typeface="Broadway" pitchFamily="82" charset="0"/>
                <a:ea typeface="宋体" pitchFamily="2" charset="-122"/>
              </a:rPr>
              <a:t>  Ocean Color</a:t>
            </a:r>
          </a:p>
        </p:txBody>
      </p:sp>
      <p:sp>
        <p:nvSpPr>
          <p:cNvPr id="1030" name="Line 21"/>
          <p:cNvSpPr>
            <a:spLocks noChangeShapeType="1"/>
          </p:cNvSpPr>
          <p:nvPr/>
        </p:nvSpPr>
        <p:spPr bwMode="auto">
          <a:xfrm>
            <a:off x="301625" y="1077913"/>
            <a:ext cx="8429625" cy="9525"/>
          </a:xfrm>
          <a:prstGeom prst="line">
            <a:avLst/>
          </a:prstGeom>
          <a:noFill/>
          <a:ln w="6350">
            <a:solidFill>
              <a:srgbClr val="00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349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Times New Roman" pitchFamily="18" charset="0"/>
          <a:ea typeface="华文细黑" pitchFamily="2" charset="-122"/>
          <a:cs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Times New Roman" pitchFamily="18" charset="0"/>
          <a:ea typeface="华文细黑" pitchFamily="2" charset="-122"/>
          <a:cs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Times New Roman" pitchFamily="18" charset="0"/>
          <a:ea typeface="华文细黑" pitchFamily="2" charset="-122"/>
          <a:cs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Times New Roman" pitchFamily="18" charset="0"/>
          <a:ea typeface="华文细黑" pitchFamily="2" charset="-122"/>
          <a:cs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Times New Roman" pitchFamily="18" charset="0"/>
          <a:ea typeface="华文细黑" pitchFamily="2" charset="-122"/>
          <a:cs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Times New Roman" pitchFamily="18" charset="0"/>
          <a:ea typeface="华文细黑" pitchFamily="2" charset="-122"/>
          <a:cs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Times New Roman" pitchFamily="18" charset="0"/>
          <a:ea typeface="华文细黑" pitchFamily="2" charset="-122"/>
          <a:cs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Times New Roman" pitchFamily="18" charset="0"/>
          <a:ea typeface="华文细黑" pitchFamily="2" charset="-122"/>
          <a:cs typeface="宋体" pitchFamily="2" charset="-122"/>
        </a:defRPr>
      </a:lvl9pPr>
    </p:titleStyle>
    <p:bodyStyle>
      <a:lvl1pPr marL="342900" indent="-3429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47"/>
          <p:cNvSpPr>
            <a:spLocks noChangeArrowheads="1"/>
          </p:cNvSpPr>
          <p:nvPr/>
        </p:nvSpPr>
        <p:spPr bwMode="auto">
          <a:xfrm>
            <a:off x="0" y="14288"/>
            <a:ext cx="9144000" cy="1479550"/>
          </a:xfrm>
          <a:prstGeom prst="rect">
            <a:avLst/>
          </a:prstGeom>
          <a:solidFill>
            <a:srgbClr val="1F497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1C1C1C"/>
              </a:solidFill>
              <a:latin typeface="Arial" charset="0"/>
              <a:ea typeface="宋体" charset="-122"/>
            </a:endParaRPr>
          </a:p>
        </p:txBody>
      </p:sp>
      <p:grpSp>
        <p:nvGrpSpPr>
          <p:cNvPr id="2051" name="Group 20"/>
          <p:cNvGrpSpPr>
            <a:grpSpLocks/>
          </p:cNvGrpSpPr>
          <p:nvPr/>
        </p:nvGrpSpPr>
        <p:grpSpPr bwMode="auto">
          <a:xfrm>
            <a:off x="8270875" y="6181725"/>
            <a:ext cx="873125" cy="676275"/>
            <a:chOff x="15" y="3674"/>
            <a:chExt cx="1438" cy="886"/>
          </a:xfrm>
        </p:grpSpPr>
        <p:sp>
          <p:nvSpPr>
            <p:cNvPr id="117764" name="Freeform 4"/>
            <p:cNvSpPr>
              <a:spLocks/>
            </p:cNvSpPr>
            <p:nvPr userDrawn="1"/>
          </p:nvSpPr>
          <p:spPr bwMode="auto">
            <a:xfrm>
              <a:off x="15" y="3897"/>
              <a:ext cx="1438" cy="387"/>
            </a:xfrm>
            <a:custGeom>
              <a:avLst/>
              <a:gdLst/>
              <a:ahLst/>
              <a:cxnLst>
                <a:cxn ang="0">
                  <a:pos x="4894" y="1018"/>
                </a:cxn>
                <a:cxn ang="0">
                  <a:pos x="4728" y="1016"/>
                </a:cxn>
                <a:cxn ang="0">
                  <a:pos x="4614" y="678"/>
                </a:cxn>
                <a:cxn ang="0">
                  <a:pos x="4646" y="376"/>
                </a:cxn>
                <a:cxn ang="0">
                  <a:pos x="4550" y="264"/>
                </a:cxn>
                <a:cxn ang="0">
                  <a:pos x="4508" y="458"/>
                </a:cxn>
                <a:cxn ang="0">
                  <a:pos x="4494" y="848"/>
                </a:cxn>
                <a:cxn ang="0">
                  <a:pos x="4476" y="858"/>
                </a:cxn>
                <a:cxn ang="0">
                  <a:pos x="3764" y="650"/>
                </a:cxn>
                <a:cxn ang="0">
                  <a:pos x="3332" y="696"/>
                </a:cxn>
                <a:cxn ang="0">
                  <a:pos x="3364" y="428"/>
                </a:cxn>
                <a:cxn ang="0">
                  <a:pos x="3308" y="416"/>
                </a:cxn>
                <a:cxn ang="0">
                  <a:pos x="3222" y="414"/>
                </a:cxn>
                <a:cxn ang="0">
                  <a:pos x="3278" y="52"/>
                </a:cxn>
                <a:cxn ang="0">
                  <a:pos x="3152" y="156"/>
                </a:cxn>
                <a:cxn ang="0">
                  <a:pos x="3100" y="252"/>
                </a:cxn>
                <a:cxn ang="0">
                  <a:pos x="3024" y="740"/>
                </a:cxn>
                <a:cxn ang="0">
                  <a:pos x="3058" y="424"/>
                </a:cxn>
                <a:cxn ang="0">
                  <a:pos x="2926" y="434"/>
                </a:cxn>
                <a:cxn ang="0">
                  <a:pos x="2850" y="360"/>
                </a:cxn>
                <a:cxn ang="0">
                  <a:pos x="2902" y="656"/>
                </a:cxn>
                <a:cxn ang="0">
                  <a:pos x="2466" y="746"/>
                </a:cxn>
                <a:cxn ang="0">
                  <a:pos x="2334" y="632"/>
                </a:cxn>
                <a:cxn ang="0">
                  <a:pos x="2162" y="876"/>
                </a:cxn>
                <a:cxn ang="0">
                  <a:pos x="1932" y="276"/>
                </a:cxn>
                <a:cxn ang="0">
                  <a:pos x="1850" y="530"/>
                </a:cxn>
                <a:cxn ang="0">
                  <a:pos x="1720" y="486"/>
                </a:cxn>
                <a:cxn ang="0">
                  <a:pos x="1644" y="278"/>
                </a:cxn>
                <a:cxn ang="0">
                  <a:pos x="1534" y="464"/>
                </a:cxn>
                <a:cxn ang="0">
                  <a:pos x="1440" y="704"/>
                </a:cxn>
                <a:cxn ang="0">
                  <a:pos x="1366" y="390"/>
                </a:cxn>
                <a:cxn ang="0">
                  <a:pos x="1356" y="420"/>
                </a:cxn>
                <a:cxn ang="0">
                  <a:pos x="1266" y="580"/>
                </a:cxn>
                <a:cxn ang="0">
                  <a:pos x="1022" y="580"/>
                </a:cxn>
                <a:cxn ang="0">
                  <a:pos x="952" y="860"/>
                </a:cxn>
                <a:cxn ang="0">
                  <a:pos x="846" y="960"/>
                </a:cxn>
                <a:cxn ang="0">
                  <a:pos x="872" y="1030"/>
                </a:cxn>
                <a:cxn ang="0">
                  <a:pos x="776" y="1050"/>
                </a:cxn>
                <a:cxn ang="0">
                  <a:pos x="750" y="934"/>
                </a:cxn>
                <a:cxn ang="0">
                  <a:pos x="648" y="1032"/>
                </a:cxn>
                <a:cxn ang="0">
                  <a:pos x="644" y="1140"/>
                </a:cxn>
                <a:cxn ang="0">
                  <a:pos x="606" y="1212"/>
                </a:cxn>
                <a:cxn ang="0">
                  <a:pos x="552" y="1160"/>
                </a:cxn>
                <a:cxn ang="0">
                  <a:pos x="478" y="1228"/>
                </a:cxn>
                <a:cxn ang="0">
                  <a:pos x="348" y="1238"/>
                </a:cxn>
                <a:cxn ang="0">
                  <a:pos x="334" y="1268"/>
                </a:cxn>
                <a:cxn ang="0">
                  <a:pos x="324" y="1282"/>
                </a:cxn>
                <a:cxn ang="0">
                  <a:pos x="286" y="1250"/>
                </a:cxn>
                <a:cxn ang="0">
                  <a:pos x="252" y="1226"/>
                </a:cxn>
                <a:cxn ang="0">
                  <a:pos x="228" y="1232"/>
                </a:cxn>
                <a:cxn ang="0">
                  <a:pos x="210" y="1276"/>
                </a:cxn>
                <a:cxn ang="0">
                  <a:pos x="210" y="1230"/>
                </a:cxn>
                <a:cxn ang="0">
                  <a:pos x="192" y="1190"/>
                </a:cxn>
                <a:cxn ang="0">
                  <a:pos x="178" y="1216"/>
                </a:cxn>
                <a:cxn ang="0">
                  <a:pos x="138" y="1178"/>
                </a:cxn>
                <a:cxn ang="0">
                  <a:pos x="156" y="1134"/>
                </a:cxn>
                <a:cxn ang="0">
                  <a:pos x="110" y="1130"/>
                </a:cxn>
                <a:cxn ang="0">
                  <a:pos x="108" y="1150"/>
                </a:cxn>
                <a:cxn ang="0">
                  <a:pos x="118" y="1156"/>
                </a:cxn>
                <a:cxn ang="0">
                  <a:pos x="108" y="1172"/>
                </a:cxn>
                <a:cxn ang="0">
                  <a:pos x="56" y="1174"/>
                </a:cxn>
                <a:cxn ang="0">
                  <a:pos x="30" y="1162"/>
                </a:cxn>
                <a:cxn ang="0">
                  <a:pos x="2" y="1190"/>
                </a:cxn>
              </a:cxnLst>
              <a:rect l="0" t="0" r="r" b="b"/>
              <a:pathLst>
                <a:path w="5160" h="1428">
                  <a:moveTo>
                    <a:pt x="4986" y="1400"/>
                  </a:moveTo>
                  <a:lnTo>
                    <a:pt x="4986" y="1400"/>
                  </a:lnTo>
                  <a:lnTo>
                    <a:pt x="4988" y="1398"/>
                  </a:lnTo>
                  <a:lnTo>
                    <a:pt x="4990" y="1392"/>
                  </a:lnTo>
                  <a:lnTo>
                    <a:pt x="4990" y="1382"/>
                  </a:lnTo>
                  <a:lnTo>
                    <a:pt x="4992" y="1372"/>
                  </a:lnTo>
                  <a:lnTo>
                    <a:pt x="4994" y="1368"/>
                  </a:lnTo>
                  <a:lnTo>
                    <a:pt x="4998" y="1364"/>
                  </a:lnTo>
                  <a:lnTo>
                    <a:pt x="4998" y="1364"/>
                  </a:lnTo>
                  <a:lnTo>
                    <a:pt x="5008" y="1328"/>
                  </a:lnTo>
                  <a:lnTo>
                    <a:pt x="5020" y="1294"/>
                  </a:lnTo>
                  <a:lnTo>
                    <a:pt x="5034" y="1260"/>
                  </a:lnTo>
                  <a:lnTo>
                    <a:pt x="5050" y="1228"/>
                  </a:lnTo>
                  <a:lnTo>
                    <a:pt x="5080" y="1164"/>
                  </a:lnTo>
                  <a:lnTo>
                    <a:pt x="5094" y="1132"/>
                  </a:lnTo>
                  <a:lnTo>
                    <a:pt x="5108" y="1100"/>
                  </a:lnTo>
                  <a:lnTo>
                    <a:pt x="5108" y="1100"/>
                  </a:lnTo>
                  <a:lnTo>
                    <a:pt x="5122" y="1080"/>
                  </a:lnTo>
                  <a:lnTo>
                    <a:pt x="5134" y="1062"/>
                  </a:lnTo>
                  <a:lnTo>
                    <a:pt x="5146" y="1044"/>
                  </a:lnTo>
                  <a:lnTo>
                    <a:pt x="5160" y="1028"/>
                  </a:lnTo>
                  <a:lnTo>
                    <a:pt x="5160" y="1028"/>
                  </a:lnTo>
                  <a:lnTo>
                    <a:pt x="5134" y="1024"/>
                  </a:lnTo>
                  <a:lnTo>
                    <a:pt x="5106" y="1022"/>
                  </a:lnTo>
                  <a:lnTo>
                    <a:pt x="5052" y="1020"/>
                  </a:lnTo>
                  <a:lnTo>
                    <a:pt x="5052" y="1020"/>
                  </a:lnTo>
                  <a:lnTo>
                    <a:pt x="5036" y="1022"/>
                  </a:lnTo>
                  <a:lnTo>
                    <a:pt x="5020" y="1026"/>
                  </a:lnTo>
                  <a:lnTo>
                    <a:pt x="5012" y="1026"/>
                  </a:lnTo>
                  <a:lnTo>
                    <a:pt x="5004" y="1026"/>
                  </a:lnTo>
                  <a:lnTo>
                    <a:pt x="4998" y="1024"/>
                  </a:lnTo>
                  <a:lnTo>
                    <a:pt x="4992" y="1018"/>
                  </a:lnTo>
                  <a:lnTo>
                    <a:pt x="4992" y="1018"/>
                  </a:lnTo>
                  <a:lnTo>
                    <a:pt x="4990" y="1010"/>
                  </a:lnTo>
                  <a:lnTo>
                    <a:pt x="4986" y="1006"/>
                  </a:lnTo>
                  <a:lnTo>
                    <a:pt x="4982" y="1000"/>
                  </a:lnTo>
                  <a:lnTo>
                    <a:pt x="4976" y="996"/>
                  </a:lnTo>
                  <a:lnTo>
                    <a:pt x="4976" y="996"/>
                  </a:lnTo>
                  <a:lnTo>
                    <a:pt x="4964" y="994"/>
                  </a:lnTo>
                  <a:lnTo>
                    <a:pt x="4954" y="996"/>
                  </a:lnTo>
                  <a:lnTo>
                    <a:pt x="4944" y="996"/>
                  </a:lnTo>
                  <a:lnTo>
                    <a:pt x="4934" y="996"/>
                  </a:lnTo>
                  <a:lnTo>
                    <a:pt x="4934" y="996"/>
                  </a:lnTo>
                  <a:lnTo>
                    <a:pt x="4930" y="1002"/>
                  </a:lnTo>
                  <a:lnTo>
                    <a:pt x="4930" y="1012"/>
                  </a:lnTo>
                  <a:lnTo>
                    <a:pt x="4932" y="1026"/>
                  </a:lnTo>
                  <a:lnTo>
                    <a:pt x="4932" y="1026"/>
                  </a:lnTo>
                  <a:lnTo>
                    <a:pt x="4928" y="1030"/>
                  </a:lnTo>
                  <a:lnTo>
                    <a:pt x="4924" y="1032"/>
                  </a:lnTo>
                  <a:lnTo>
                    <a:pt x="4918" y="1032"/>
                  </a:lnTo>
                  <a:lnTo>
                    <a:pt x="4914" y="1032"/>
                  </a:lnTo>
                  <a:lnTo>
                    <a:pt x="4904" y="1026"/>
                  </a:lnTo>
                  <a:lnTo>
                    <a:pt x="4900" y="1022"/>
                  </a:lnTo>
                  <a:lnTo>
                    <a:pt x="4898" y="1018"/>
                  </a:lnTo>
                  <a:lnTo>
                    <a:pt x="4898" y="1018"/>
                  </a:lnTo>
                  <a:lnTo>
                    <a:pt x="4894" y="1018"/>
                  </a:lnTo>
                  <a:lnTo>
                    <a:pt x="4892" y="1020"/>
                  </a:lnTo>
                  <a:lnTo>
                    <a:pt x="4888" y="1020"/>
                  </a:lnTo>
                  <a:lnTo>
                    <a:pt x="4884" y="1020"/>
                  </a:lnTo>
                  <a:lnTo>
                    <a:pt x="4884" y="1020"/>
                  </a:lnTo>
                  <a:lnTo>
                    <a:pt x="4884" y="1016"/>
                  </a:lnTo>
                  <a:lnTo>
                    <a:pt x="4882" y="1014"/>
                  </a:lnTo>
                  <a:lnTo>
                    <a:pt x="4876" y="1012"/>
                  </a:lnTo>
                  <a:lnTo>
                    <a:pt x="4870" y="1010"/>
                  </a:lnTo>
                  <a:lnTo>
                    <a:pt x="4868" y="1008"/>
                  </a:lnTo>
                  <a:lnTo>
                    <a:pt x="4868" y="1006"/>
                  </a:lnTo>
                  <a:lnTo>
                    <a:pt x="4868" y="1006"/>
                  </a:lnTo>
                  <a:lnTo>
                    <a:pt x="4866" y="1006"/>
                  </a:lnTo>
                  <a:lnTo>
                    <a:pt x="4866" y="1008"/>
                  </a:lnTo>
                  <a:lnTo>
                    <a:pt x="4866" y="1010"/>
                  </a:lnTo>
                  <a:lnTo>
                    <a:pt x="4868" y="1012"/>
                  </a:lnTo>
                  <a:lnTo>
                    <a:pt x="4868" y="1012"/>
                  </a:lnTo>
                  <a:lnTo>
                    <a:pt x="4870" y="1010"/>
                  </a:lnTo>
                  <a:lnTo>
                    <a:pt x="4870" y="1010"/>
                  </a:lnTo>
                  <a:lnTo>
                    <a:pt x="4868" y="1012"/>
                  </a:lnTo>
                  <a:lnTo>
                    <a:pt x="4868" y="1012"/>
                  </a:lnTo>
                  <a:lnTo>
                    <a:pt x="4846" y="1018"/>
                  </a:lnTo>
                  <a:lnTo>
                    <a:pt x="4836" y="1020"/>
                  </a:lnTo>
                  <a:lnTo>
                    <a:pt x="4832" y="1018"/>
                  </a:lnTo>
                  <a:lnTo>
                    <a:pt x="4828" y="1014"/>
                  </a:lnTo>
                  <a:lnTo>
                    <a:pt x="4828" y="1014"/>
                  </a:lnTo>
                  <a:lnTo>
                    <a:pt x="4822" y="1016"/>
                  </a:lnTo>
                  <a:lnTo>
                    <a:pt x="4820" y="1018"/>
                  </a:lnTo>
                  <a:lnTo>
                    <a:pt x="4820" y="1020"/>
                  </a:lnTo>
                  <a:lnTo>
                    <a:pt x="4820" y="1020"/>
                  </a:lnTo>
                  <a:lnTo>
                    <a:pt x="4814" y="1018"/>
                  </a:lnTo>
                  <a:lnTo>
                    <a:pt x="4808" y="1018"/>
                  </a:lnTo>
                  <a:lnTo>
                    <a:pt x="4808" y="1018"/>
                  </a:lnTo>
                  <a:lnTo>
                    <a:pt x="4810" y="1006"/>
                  </a:lnTo>
                  <a:lnTo>
                    <a:pt x="4810" y="1006"/>
                  </a:lnTo>
                  <a:lnTo>
                    <a:pt x="4804" y="1008"/>
                  </a:lnTo>
                  <a:lnTo>
                    <a:pt x="4802" y="1012"/>
                  </a:lnTo>
                  <a:lnTo>
                    <a:pt x="4802" y="1016"/>
                  </a:lnTo>
                  <a:lnTo>
                    <a:pt x="4804" y="1020"/>
                  </a:lnTo>
                  <a:lnTo>
                    <a:pt x="4804" y="1028"/>
                  </a:lnTo>
                  <a:lnTo>
                    <a:pt x="4802" y="1032"/>
                  </a:lnTo>
                  <a:lnTo>
                    <a:pt x="4798" y="1032"/>
                  </a:lnTo>
                  <a:lnTo>
                    <a:pt x="4798" y="1032"/>
                  </a:lnTo>
                  <a:lnTo>
                    <a:pt x="4798" y="1028"/>
                  </a:lnTo>
                  <a:lnTo>
                    <a:pt x="4796" y="1024"/>
                  </a:lnTo>
                  <a:lnTo>
                    <a:pt x="4790" y="1022"/>
                  </a:lnTo>
                  <a:lnTo>
                    <a:pt x="4784" y="1020"/>
                  </a:lnTo>
                  <a:lnTo>
                    <a:pt x="4772" y="1020"/>
                  </a:lnTo>
                  <a:lnTo>
                    <a:pt x="4766" y="1020"/>
                  </a:lnTo>
                  <a:lnTo>
                    <a:pt x="4762" y="1022"/>
                  </a:lnTo>
                  <a:lnTo>
                    <a:pt x="4762" y="1022"/>
                  </a:lnTo>
                  <a:lnTo>
                    <a:pt x="4758" y="1020"/>
                  </a:lnTo>
                  <a:lnTo>
                    <a:pt x="4756" y="1018"/>
                  </a:lnTo>
                  <a:lnTo>
                    <a:pt x="4756" y="1014"/>
                  </a:lnTo>
                  <a:lnTo>
                    <a:pt x="4756" y="1014"/>
                  </a:lnTo>
                  <a:lnTo>
                    <a:pt x="4738" y="1014"/>
                  </a:lnTo>
                  <a:lnTo>
                    <a:pt x="4728" y="1016"/>
                  </a:lnTo>
                  <a:lnTo>
                    <a:pt x="4720" y="1018"/>
                  </a:lnTo>
                  <a:lnTo>
                    <a:pt x="4720" y="1018"/>
                  </a:lnTo>
                  <a:lnTo>
                    <a:pt x="4716" y="1010"/>
                  </a:lnTo>
                  <a:lnTo>
                    <a:pt x="4714" y="1000"/>
                  </a:lnTo>
                  <a:lnTo>
                    <a:pt x="4716" y="992"/>
                  </a:lnTo>
                  <a:lnTo>
                    <a:pt x="4722" y="986"/>
                  </a:lnTo>
                  <a:lnTo>
                    <a:pt x="4722" y="986"/>
                  </a:lnTo>
                  <a:lnTo>
                    <a:pt x="4718" y="978"/>
                  </a:lnTo>
                  <a:lnTo>
                    <a:pt x="4710" y="972"/>
                  </a:lnTo>
                  <a:lnTo>
                    <a:pt x="4700" y="970"/>
                  </a:lnTo>
                  <a:lnTo>
                    <a:pt x="4690" y="968"/>
                  </a:lnTo>
                  <a:lnTo>
                    <a:pt x="4678" y="970"/>
                  </a:lnTo>
                  <a:lnTo>
                    <a:pt x="4668" y="972"/>
                  </a:lnTo>
                  <a:lnTo>
                    <a:pt x="4648" y="976"/>
                  </a:lnTo>
                  <a:lnTo>
                    <a:pt x="4648" y="976"/>
                  </a:lnTo>
                  <a:lnTo>
                    <a:pt x="4650" y="974"/>
                  </a:lnTo>
                  <a:lnTo>
                    <a:pt x="4650" y="972"/>
                  </a:lnTo>
                  <a:lnTo>
                    <a:pt x="4650" y="972"/>
                  </a:lnTo>
                  <a:lnTo>
                    <a:pt x="4644" y="972"/>
                  </a:lnTo>
                  <a:lnTo>
                    <a:pt x="4640" y="976"/>
                  </a:lnTo>
                  <a:lnTo>
                    <a:pt x="4638" y="980"/>
                  </a:lnTo>
                  <a:lnTo>
                    <a:pt x="4638" y="986"/>
                  </a:lnTo>
                  <a:lnTo>
                    <a:pt x="4636" y="998"/>
                  </a:lnTo>
                  <a:lnTo>
                    <a:pt x="4634" y="1004"/>
                  </a:lnTo>
                  <a:lnTo>
                    <a:pt x="4630" y="1006"/>
                  </a:lnTo>
                  <a:lnTo>
                    <a:pt x="4630" y="1006"/>
                  </a:lnTo>
                  <a:lnTo>
                    <a:pt x="4628" y="990"/>
                  </a:lnTo>
                  <a:lnTo>
                    <a:pt x="4626" y="984"/>
                  </a:lnTo>
                  <a:lnTo>
                    <a:pt x="4622" y="978"/>
                  </a:lnTo>
                  <a:lnTo>
                    <a:pt x="4618" y="974"/>
                  </a:lnTo>
                  <a:lnTo>
                    <a:pt x="4614" y="970"/>
                  </a:lnTo>
                  <a:lnTo>
                    <a:pt x="4600" y="964"/>
                  </a:lnTo>
                  <a:lnTo>
                    <a:pt x="4600" y="964"/>
                  </a:lnTo>
                  <a:lnTo>
                    <a:pt x="4608" y="960"/>
                  </a:lnTo>
                  <a:lnTo>
                    <a:pt x="4614" y="958"/>
                  </a:lnTo>
                  <a:lnTo>
                    <a:pt x="4632" y="954"/>
                  </a:lnTo>
                  <a:lnTo>
                    <a:pt x="4652" y="952"/>
                  </a:lnTo>
                  <a:lnTo>
                    <a:pt x="4674" y="954"/>
                  </a:lnTo>
                  <a:lnTo>
                    <a:pt x="4674" y="954"/>
                  </a:lnTo>
                  <a:lnTo>
                    <a:pt x="4674" y="930"/>
                  </a:lnTo>
                  <a:lnTo>
                    <a:pt x="4674" y="930"/>
                  </a:lnTo>
                  <a:lnTo>
                    <a:pt x="4656" y="930"/>
                  </a:lnTo>
                  <a:lnTo>
                    <a:pt x="4656" y="930"/>
                  </a:lnTo>
                  <a:lnTo>
                    <a:pt x="4650" y="894"/>
                  </a:lnTo>
                  <a:lnTo>
                    <a:pt x="4646" y="872"/>
                  </a:lnTo>
                  <a:lnTo>
                    <a:pt x="4642" y="846"/>
                  </a:lnTo>
                  <a:lnTo>
                    <a:pt x="4642" y="846"/>
                  </a:lnTo>
                  <a:lnTo>
                    <a:pt x="4640" y="826"/>
                  </a:lnTo>
                  <a:lnTo>
                    <a:pt x="4636" y="808"/>
                  </a:lnTo>
                  <a:lnTo>
                    <a:pt x="4634" y="792"/>
                  </a:lnTo>
                  <a:lnTo>
                    <a:pt x="4634" y="784"/>
                  </a:lnTo>
                  <a:lnTo>
                    <a:pt x="4636" y="778"/>
                  </a:lnTo>
                  <a:lnTo>
                    <a:pt x="4636" y="778"/>
                  </a:lnTo>
                  <a:lnTo>
                    <a:pt x="4626" y="746"/>
                  </a:lnTo>
                  <a:lnTo>
                    <a:pt x="4620" y="712"/>
                  </a:lnTo>
                  <a:lnTo>
                    <a:pt x="4614" y="678"/>
                  </a:lnTo>
                  <a:lnTo>
                    <a:pt x="4610" y="640"/>
                  </a:lnTo>
                  <a:lnTo>
                    <a:pt x="4610" y="640"/>
                  </a:lnTo>
                  <a:lnTo>
                    <a:pt x="4624" y="638"/>
                  </a:lnTo>
                  <a:lnTo>
                    <a:pt x="4628" y="636"/>
                  </a:lnTo>
                  <a:lnTo>
                    <a:pt x="4630" y="632"/>
                  </a:lnTo>
                  <a:lnTo>
                    <a:pt x="4630" y="628"/>
                  </a:lnTo>
                  <a:lnTo>
                    <a:pt x="4630" y="628"/>
                  </a:lnTo>
                  <a:lnTo>
                    <a:pt x="4620" y="634"/>
                  </a:lnTo>
                  <a:lnTo>
                    <a:pt x="4616" y="634"/>
                  </a:lnTo>
                  <a:lnTo>
                    <a:pt x="4608" y="634"/>
                  </a:lnTo>
                  <a:lnTo>
                    <a:pt x="4608" y="634"/>
                  </a:lnTo>
                  <a:lnTo>
                    <a:pt x="4602" y="606"/>
                  </a:lnTo>
                  <a:lnTo>
                    <a:pt x="4596" y="576"/>
                  </a:lnTo>
                  <a:lnTo>
                    <a:pt x="4586" y="510"/>
                  </a:lnTo>
                  <a:lnTo>
                    <a:pt x="4586" y="510"/>
                  </a:lnTo>
                  <a:lnTo>
                    <a:pt x="4594" y="502"/>
                  </a:lnTo>
                  <a:lnTo>
                    <a:pt x="4604" y="496"/>
                  </a:lnTo>
                  <a:lnTo>
                    <a:pt x="4612" y="488"/>
                  </a:lnTo>
                  <a:lnTo>
                    <a:pt x="4624" y="482"/>
                  </a:lnTo>
                  <a:lnTo>
                    <a:pt x="4624" y="482"/>
                  </a:lnTo>
                  <a:lnTo>
                    <a:pt x="4628" y="484"/>
                  </a:lnTo>
                  <a:lnTo>
                    <a:pt x="4630" y="486"/>
                  </a:lnTo>
                  <a:lnTo>
                    <a:pt x="4630" y="488"/>
                  </a:lnTo>
                  <a:lnTo>
                    <a:pt x="4634" y="490"/>
                  </a:lnTo>
                  <a:lnTo>
                    <a:pt x="4634" y="490"/>
                  </a:lnTo>
                  <a:lnTo>
                    <a:pt x="4640" y="486"/>
                  </a:lnTo>
                  <a:lnTo>
                    <a:pt x="4648" y="482"/>
                  </a:lnTo>
                  <a:lnTo>
                    <a:pt x="4656" y="480"/>
                  </a:lnTo>
                  <a:lnTo>
                    <a:pt x="4666" y="482"/>
                  </a:lnTo>
                  <a:lnTo>
                    <a:pt x="4666" y="482"/>
                  </a:lnTo>
                  <a:lnTo>
                    <a:pt x="4666" y="490"/>
                  </a:lnTo>
                  <a:lnTo>
                    <a:pt x="4668" y="492"/>
                  </a:lnTo>
                  <a:lnTo>
                    <a:pt x="4670" y="492"/>
                  </a:lnTo>
                  <a:lnTo>
                    <a:pt x="4670" y="492"/>
                  </a:lnTo>
                  <a:lnTo>
                    <a:pt x="4670" y="490"/>
                  </a:lnTo>
                  <a:lnTo>
                    <a:pt x="4670" y="486"/>
                  </a:lnTo>
                  <a:lnTo>
                    <a:pt x="4668" y="478"/>
                  </a:lnTo>
                  <a:lnTo>
                    <a:pt x="4668" y="472"/>
                  </a:lnTo>
                  <a:lnTo>
                    <a:pt x="4668" y="470"/>
                  </a:lnTo>
                  <a:lnTo>
                    <a:pt x="4670" y="466"/>
                  </a:lnTo>
                  <a:lnTo>
                    <a:pt x="4676" y="466"/>
                  </a:lnTo>
                  <a:lnTo>
                    <a:pt x="4676" y="466"/>
                  </a:lnTo>
                  <a:lnTo>
                    <a:pt x="4674" y="462"/>
                  </a:lnTo>
                  <a:lnTo>
                    <a:pt x="4674" y="460"/>
                  </a:lnTo>
                  <a:lnTo>
                    <a:pt x="4680" y="458"/>
                  </a:lnTo>
                  <a:lnTo>
                    <a:pt x="4680" y="458"/>
                  </a:lnTo>
                  <a:lnTo>
                    <a:pt x="4674" y="456"/>
                  </a:lnTo>
                  <a:lnTo>
                    <a:pt x="4668" y="456"/>
                  </a:lnTo>
                  <a:lnTo>
                    <a:pt x="4652" y="456"/>
                  </a:lnTo>
                  <a:lnTo>
                    <a:pt x="4652" y="456"/>
                  </a:lnTo>
                  <a:lnTo>
                    <a:pt x="4648" y="436"/>
                  </a:lnTo>
                  <a:lnTo>
                    <a:pt x="4648" y="414"/>
                  </a:lnTo>
                  <a:lnTo>
                    <a:pt x="4648" y="394"/>
                  </a:lnTo>
                  <a:lnTo>
                    <a:pt x="4650" y="380"/>
                  </a:lnTo>
                  <a:lnTo>
                    <a:pt x="4650" y="380"/>
                  </a:lnTo>
                  <a:lnTo>
                    <a:pt x="4646" y="376"/>
                  </a:lnTo>
                  <a:lnTo>
                    <a:pt x="4642" y="376"/>
                  </a:lnTo>
                  <a:lnTo>
                    <a:pt x="4640" y="378"/>
                  </a:lnTo>
                  <a:lnTo>
                    <a:pt x="4638" y="382"/>
                  </a:lnTo>
                  <a:lnTo>
                    <a:pt x="4638" y="382"/>
                  </a:lnTo>
                  <a:lnTo>
                    <a:pt x="4640" y="388"/>
                  </a:lnTo>
                  <a:lnTo>
                    <a:pt x="4642" y="394"/>
                  </a:lnTo>
                  <a:lnTo>
                    <a:pt x="4642" y="408"/>
                  </a:lnTo>
                  <a:lnTo>
                    <a:pt x="4642" y="424"/>
                  </a:lnTo>
                  <a:lnTo>
                    <a:pt x="4642" y="430"/>
                  </a:lnTo>
                  <a:lnTo>
                    <a:pt x="4642" y="438"/>
                  </a:lnTo>
                  <a:lnTo>
                    <a:pt x="4642" y="438"/>
                  </a:lnTo>
                  <a:lnTo>
                    <a:pt x="4636" y="442"/>
                  </a:lnTo>
                  <a:lnTo>
                    <a:pt x="4632" y="442"/>
                  </a:lnTo>
                  <a:lnTo>
                    <a:pt x="4630" y="444"/>
                  </a:lnTo>
                  <a:lnTo>
                    <a:pt x="4630" y="444"/>
                  </a:lnTo>
                  <a:lnTo>
                    <a:pt x="4630" y="448"/>
                  </a:lnTo>
                  <a:lnTo>
                    <a:pt x="4630" y="448"/>
                  </a:lnTo>
                  <a:lnTo>
                    <a:pt x="4632" y="450"/>
                  </a:lnTo>
                  <a:lnTo>
                    <a:pt x="4632" y="454"/>
                  </a:lnTo>
                  <a:lnTo>
                    <a:pt x="4632" y="454"/>
                  </a:lnTo>
                  <a:lnTo>
                    <a:pt x="4622" y="456"/>
                  </a:lnTo>
                  <a:lnTo>
                    <a:pt x="4612" y="458"/>
                  </a:lnTo>
                  <a:lnTo>
                    <a:pt x="4604" y="458"/>
                  </a:lnTo>
                  <a:lnTo>
                    <a:pt x="4594" y="456"/>
                  </a:lnTo>
                  <a:lnTo>
                    <a:pt x="4588" y="452"/>
                  </a:lnTo>
                  <a:lnTo>
                    <a:pt x="4584" y="448"/>
                  </a:lnTo>
                  <a:lnTo>
                    <a:pt x="4584" y="440"/>
                  </a:lnTo>
                  <a:lnTo>
                    <a:pt x="4588" y="432"/>
                  </a:lnTo>
                  <a:lnTo>
                    <a:pt x="4588" y="432"/>
                  </a:lnTo>
                  <a:lnTo>
                    <a:pt x="4592" y="432"/>
                  </a:lnTo>
                  <a:lnTo>
                    <a:pt x="4596" y="430"/>
                  </a:lnTo>
                  <a:lnTo>
                    <a:pt x="4596" y="430"/>
                  </a:lnTo>
                  <a:lnTo>
                    <a:pt x="4596" y="428"/>
                  </a:lnTo>
                  <a:lnTo>
                    <a:pt x="4594" y="426"/>
                  </a:lnTo>
                  <a:lnTo>
                    <a:pt x="4590" y="422"/>
                  </a:lnTo>
                  <a:lnTo>
                    <a:pt x="4586" y="418"/>
                  </a:lnTo>
                  <a:lnTo>
                    <a:pt x="4584" y="416"/>
                  </a:lnTo>
                  <a:lnTo>
                    <a:pt x="4586" y="412"/>
                  </a:lnTo>
                  <a:lnTo>
                    <a:pt x="4586" y="412"/>
                  </a:lnTo>
                  <a:lnTo>
                    <a:pt x="4596" y="408"/>
                  </a:lnTo>
                  <a:lnTo>
                    <a:pt x="4606" y="406"/>
                  </a:lnTo>
                  <a:lnTo>
                    <a:pt x="4606" y="406"/>
                  </a:lnTo>
                  <a:lnTo>
                    <a:pt x="4600" y="404"/>
                  </a:lnTo>
                  <a:lnTo>
                    <a:pt x="4592" y="402"/>
                  </a:lnTo>
                  <a:lnTo>
                    <a:pt x="4578" y="402"/>
                  </a:lnTo>
                  <a:lnTo>
                    <a:pt x="4578" y="402"/>
                  </a:lnTo>
                  <a:lnTo>
                    <a:pt x="4578" y="400"/>
                  </a:lnTo>
                  <a:lnTo>
                    <a:pt x="4578" y="398"/>
                  </a:lnTo>
                  <a:lnTo>
                    <a:pt x="4574" y="394"/>
                  </a:lnTo>
                  <a:lnTo>
                    <a:pt x="4564" y="392"/>
                  </a:lnTo>
                  <a:lnTo>
                    <a:pt x="4564" y="392"/>
                  </a:lnTo>
                  <a:lnTo>
                    <a:pt x="4552" y="332"/>
                  </a:lnTo>
                  <a:lnTo>
                    <a:pt x="4548" y="302"/>
                  </a:lnTo>
                  <a:lnTo>
                    <a:pt x="4542" y="266"/>
                  </a:lnTo>
                  <a:lnTo>
                    <a:pt x="4542" y="266"/>
                  </a:lnTo>
                  <a:lnTo>
                    <a:pt x="4550" y="264"/>
                  </a:lnTo>
                  <a:lnTo>
                    <a:pt x="4552" y="260"/>
                  </a:lnTo>
                  <a:lnTo>
                    <a:pt x="4552" y="256"/>
                  </a:lnTo>
                  <a:lnTo>
                    <a:pt x="4548" y="250"/>
                  </a:lnTo>
                  <a:lnTo>
                    <a:pt x="4540" y="238"/>
                  </a:lnTo>
                  <a:lnTo>
                    <a:pt x="4536" y="232"/>
                  </a:lnTo>
                  <a:lnTo>
                    <a:pt x="4536" y="226"/>
                  </a:lnTo>
                  <a:lnTo>
                    <a:pt x="4536" y="226"/>
                  </a:lnTo>
                  <a:lnTo>
                    <a:pt x="4530" y="226"/>
                  </a:lnTo>
                  <a:lnTo>
                    <a:pt x="4528" y="226"/>
                  </a:lnTo>
                  <a:lnTo>
                    <a:pt x="4524" y="228"/>
                  </a:lnTo>
                  <a:lnTo>
                    <a:pt x="4524" y="232"/>
                  </a:lnTo>
                  <a:lnTo>
                    <a:pt x="4522" y="238"/>
                  </a:lnTo>
                  <a:lnTo>
                    <a:pt x="4526" y="242"/>
                  </a:lnTo>
                  <a:lnTo>
                    <a:pt x="4526" y="242"/>
                  </a:lnTo>
                  <a:lnTo>
                    <a:pt x="4520" y="242"/>
                  </a:lnTo>
                  <a:lnTo>
                    <a:pt x="4520" y="242"/>
                  </a:lnTo>
                  <a:lnTo>
                    <a:pt x="4522" y="248"/>
                  </a:lnTo>
                  <a:lnTo>
                    <a:pt x="4520" y="252"/>
                  </a:lnTo>
                  <a:lnTo>
                    <a:pt x="4518" y="262"/>
                  </a:lnTo>
                  <a:lnTo>
                    <a:pt x="4516" y="266"/>
                  </a:lnTo>
                  <a:lnTo>
                    <a:pt x="4516" y="272"/>
                  </a:lnTo>
                  <a:lnTo>
                    <a:pt x="4518" y="276"/>
                  </a:lnTo>
                  <a:lnTo>
                    <a:pt x="4522" y="280"/>
                  </a:lnTo>
                  <a:lnTo>
                    <a:pt x="4522" y="280"/>
                  </a:lnTo>
                  <a:lnTo>
                    <a:pt x="4524" y="278"/>
                  </a:lnTo>
                  <a:lnTo>
                    <a:pt x="4526" y="276"/>
                  </a:lnTo>
                  <a:lnTo>
                    <a:pt x="4526" y="270"/>
                  </a:lnTo>
                  <a:lnTo>
                    <a:pt x="4524" y="262"/>
                  </a:lnTo>
                  <a:lnTo>
                    <a:pt x="4524" y="256"/>
                  </a:lnTo>
                  <a:lnTo>
                    <a:pt x="4524" y="256"/>
                  </a:lnTo>
                  <a:lnTo>
                    <a:pt x="4530" y="270"/>
                  </a:lnTo>
                  <a:lnTo>
                    <a:pt x="4534" y="286"/>
                  </a:lnTo>
                  <a:lnTo>
                    <a:pt x="4540" y="312"/>
                  </a:lnTo>
                  <a:lnTo>
                    <a:pt x="4540" y="312"/>
                  </a:lnTo>
                  <a:lnTo>
                    <a:pt x="4546" y="370"/>
                  </a:lnTo>
                  <a:lnTo>
                    <a:pt x="4556" y="436"/>
                  </a:lnTo>
                  <a:lnTo>
                    <a:pt x="4556" y="436"/>
                  </a:lnTo>
                  <a:lnTo>
                    <a:pt x="4552" y="438"/>
                  </a:lnTo>
                  <a:lnTo>
                    <a:pt x="4550" y="440"/>
                  </a:lnTo>
                  <a:lnTo>
                    <a:pt x="4548" y="444"/>
                  </a:lnTo>
                  <a:lnTo>
                    <a:pt x="4548" y="452"/>
                  </a:lnTo>
                  <a:lnTo>
                    <a:pt x="4546" y="458"/>
                  </a:lnTo>
                  <a:lnTo>
                    <a:pt x="4546" y="458"/>
                  </a:lnTo>
                  <a:lnTo>
                    <a:pt x="4530" y="458"/>
                  </a:lnTo>
                  <a:lnTo>
                    <a:pt x="4516" y="460"/>
                  </a:lnTo>
                  <a:lnTo>
                    <a:pt x="4516" y="460"/>
                  </a:lnTo>
                  <a:lnTo>
                    <a:pt x="4512" y="452"/>
                  </a:lnTo>
                  <a:lnTo>
                    <a:pt x="4510" y="442"/>
                  </a:lnTo>
                  <a:lnTo>
                    <a:pt x="4506" y="434"/>
                  </a:lnTo>
                  <a:lnTo>
                    <a:pt x="4502" y="428"/>
                  </a:lnTo>
                  <a:lnTo>
                    <a:pt x="4502" y="428"/>
                  </a:lnTo>
                  <a:lnTo>
                    <a:pt x="4502" y="434"/>
                  </a:lnTo>
                  <a:lnTo>
                    <a:pt x="4504" y="442"/>
                  </a:lnTo>
                  <a:lnTo>
                    <a:pt x="4506" y="450"/>
                  </a:lnTo>
                  <a:lnTo>
                    <a:pt x="4508" y="458"/>
                  </a:lnTo>
                  <a:lnTo>
                    <a:pt x="4508" y="458"/>
                  </a:lnTo>
                  <a:lnTo>
                    <a:pt x="4502" y="462"/>
                  </a:lnTo>
                  <a:lnTo>
                    <a:pt x="4494" y="466"/>
                  </a:lnTo>
                  <a:lnTo>
                    <a:pt x="4494" y="466"/>
                  </a:lnTo>
                  <a:lnTo>
                    <a:pt x="4498" y="474"/>
                  </a:lnTo>
                  <a:lnTo>
                    <a:pt x="4502" y="480"/>
                  </a:lnTo>
                  <a:lnTo>
                    <a:pt x="4508" y="488"/>
                  </a:lnTo>
                  <a:lnTo>
                    <a:pt x="4510" y="496"/>
                  </a:lnTo>
                  <a:lnTo>
                    <a:pt x="4510" y="496"/>
                  </a:lnTo>
                  <a:lnTo>
                    <a:pt x="4514" y="494"/>
                  </a:lnTo>
                  <a:lnTo>
                    <a:pt x="4514" y="492"/>
                  </a:lnTo>
                  <a:lnTo>
                    <a:pt x="4516" y="484"/>
                  </a:lnTo>
                  <a:lnTo>
                    <a:pt x="4516" y="484"/>
                  </a:lnTo>
                  <a:lnTo>
                    <a:pt x="4524" y="486"/>
                  </a:lnTo>
                  <a:lnTo>
                    <a:pt x="4528" y="490"/>
                  </a:lnTo>
                  <a:lnTo>
                    <a:pt x="4532" y="494"/>
                  </a:lnTo>
                  <a:lnTo>
                    <a:pt x="4534" y="500"/>
                  </a:lnTo>
                  <a:lnTo>
                    <a:pt x="4540" y="512"/>
                  </a:lnTo>
                  <a:lnTo>
                    <a:pt x="4544" y="524"/>
                  </a:lnTo>
                  <a:lnTo>
                    <a:pt x="4544" y="524"/>
                  </a:lnTo>
                  <a:lnTo>
                    <a:pt x="4542" y="556"/>
                  </a:lnTo>
                  <a:lnTo>
                    <a:pt x="4542" y="588"/>
                  </a:lnTo>
                  <a:lnTo>
                    <a:pt x="4542" y="620"/>
                  </a:lnTo>
                  <a:lnTo>
                    <a:pt x="4542" y="650"/>
                  </a:lnTo>
                  <a:lnTo>
                    <a:pt x="4542" y="650"/>
                  </a:lnTo>
                  <a:lnTo>
                    <a:pt x="4542" y="684"/>
                  </a:lnTo>
                  <a:lnTo>
                    <a:pt x="4540" y="702"/>
                  </a:lnTo>
                  <a:lnTo>
                    <a:pt x="4538" y="712"/>
                  </a:lnTo>
                  <a:lnTo>
                    <a:pt x="4536" y="718"/>
                  </a:lnTo>
                  <a:lnTo>
                    <a:pt x="4536" y="718"/>
                  </a:lnTo>
                  <a:lnTo>
                    <a:pt x="4538" y="724"/>
                  </a:lnTo>
                  <a:lnTo>
                    <a:pt x="4538" y="730"/>
                  </a:lnTo>
                  <a:lnTo>
                    <a:pt x="4538" y="740"/>
                  </a:lnTo>
                  <a:lnTo>
                    <a:pt x="4538" y="748"/>
                  </a:lnTo>
                  <a:lnTo>
                    <a:pt x="4538" y="752"/>
                  </a:lnTo>
                  <a:lnTo>
                    <a:pt x="4542" y="756"/>
                  </a:lnTo>
                  <a:lnTo>
                    <a:pt x="4542" y="756"/>
                  </a:lnTo>
                  <a:lnTo>
                    <a:pt x="4538" y="758"/>
                  </a:lnTo>
                  <a:lnTo>
                    <a:pt x="4538" y="760"/>
                  </a:lnTo>
                  <a:lnTo>
                    <a:pt x="4538" y="766"/>
                  </a:lnTo>
                  <a:lnTo>
                    <a:pt x="4538" y="770"/>
                  </a:lnTo>
                  <a:lnTo>
                    <a:pt x="4538" y="772"/>
                  </a:lnTo>
                  <a:lnTo>
                    <a:pt x="4536" y="772"/>
                  </a:lnTo>
                  <a:lnTo>
                    <a:pt x="4536" y="772"/>
                  </a:lnTo>
                  <a:lnTo>
                    <a:pt x="4538" y="792"/>
                  </a:lnTo>
                  <a:lnTo>
                    <a:pt x="4538" y="814"/>
                  </a:lnTo>
                  <a:lnTo>
                    <a:pt x="4536" y="836"/>
                  </a:lnTo>
                  <a:lnTo>
                    <a:pt x="4538" y="860"/>
                  </a:lnTo>
                  <a:lnTo>
                    <a:pt x="4538" y="860"/>
                  </a:lnTo>
                  <a:lnTo>
                    <a:pt x="4534" y="860"/>
                  </a:lnTo>
                  <a:lnTo>
                    <a:pt x="4530" y="862"/>
                  </a:lnTo>
                  <a:lnTo>
                    <a:pt x="4520" y="862"/>
                  </a:lnTo>
                  <a:lnTo>
                    <a:pt x="4520" y="862"/>
                  </a:lnTo>
                  <a:lnTo>
                    <a:pt x="4518" y="856"/>
                  </a:lnTo>
                  <a:lnTo>
                    <a:pt x="4514" y="852"/>
                  </a:lnTo>
                  <a:lnTo>
                    <a:pt x="4500" y="850"/>
                  </a:lnTo>
                  <a:lnTo>
                    <a:pt x="4494" y="848"/>
                  </a:lnTo>
                  <a:lnTo>
                    <a:pt x="4490" y="846"/>
                  </a:lnTo>
                  <a:lnTo>
                    <a:pt x="4488" y="840"/>
                  </a:lnTo>
                  <a:lnTo>
                    <a:pt x="4490" y="834"/>
                  </a:lnTo>
                  <a:lnTo>
                    <a:pt x="4490" y="834"/>
                  </a:lnTo>
                  <a:lnTo>
                    <a:pt x="4472" y="782"/>
                  </a:lnTo>
                  <a:lnTo>
                    <a:pt x="4460" y="734"/>
                  </a:lnTo>
                  <a:lnTo>
                    <a:pt x="4436" y="628"/>
                  </a:lnTo>
                  <a:lnTo>
                    <a:pt x="4436" y="628"/>
                  </a:lnTo>
                  <a:lnTo>
                    <a:pt x="4400" y="496"/>
                  </a:lnTo>
                  <a:lnTo>
                    <a:pt x="4366" y="362"/>
                  </a:lnTo>
                  <a:lnTo>
                    <a:pt x="4366" y="362"/>
                  </a:lnTo>
                  <a:lnTo>
                    <a:pt x="4362" y="354"/>
                  </a:lnTo>
                  <a:lnTo>
                    <a:pt x="4358" y="346"/>
                  </a:lnTo>
                  <a:lnTo>
                    <a:pt x="4358" y="346"/>
                  </a:lnTo>
                  <a:lnTo>
                    <a:pt x="4358" y="334"/>
                  </a:lnTo>
                  <a:lnTo>
                    <a:pt x="4358" y="328"/>
                  </a:lnTo>
                  <a:lnTo>
                    <a:pt x="4356" y="324"/>
                  </a:lnTo>
                  <a:lnTo>
                    <a:pt x="4356" y="324"/>
                  </a:lnTo>
                  <a:lnTo>
                    <a:pt x="4346" y="294"/>
                  </a:lnTo>
                  <a:lnTo>
                    <a:pt x="4342" y="278"/>
                  </a:lnTo>
                  <a:lnTo>
                    <a:pt x="4340" y="262"/>
                  </a:lnTo>
                  <a:lnTo>
                    <a:pt x="4340" y="262"/>
                  </a:lnTo>
                  <a:lnTo>
                    <a:pt x="4344" y="264"/>
                  </a:lnTo>
                  <a:lnTo>
                    <a:pt x="4346" y="266"/>
                  </a:lnTo>
                  <a:lnTo>
                    <a:pt x="4352" y="270"/>
                  </a:lnTo>
                  <a:lnTo>
                    <a:pt x="4352" y="270"/>
                  </a:lnTo>
                  <a:lnTo>
                    <a:pt x="4356" y="268"/>
                  </a:lnTo>
                  <a:lnTo>
                    <a:pt x="4356" y="266"/>
                  </a:lnTo>
                  <a:lnTo>
                    <a:pt x="4356" y="260"/>
                  </a:lnTo>
                  <a:lnTo>
                    <a:pt x="4356" y="260"/>
                  </a:lnTo>
                  <a:lnTo>
                    <a:pt x="4350" y="254"/>
                  </a:lnTo>
                  <a:lnTo>
                    <a:pt x="4342" y="248"/>
                  </a:lnTo>
                  <a:lnTo>
                    <a:pt x="4336" y="240"/>
                  </a:lnTo>
                  <a:lnTo>
                    <a:pt x="4334" y="236"/>
                  </a:lnTo>
                  <a:lnTo>
                    <a:pt x="4332" y="232"/>
                  </a:lnTo>
                  <a:lnTo>
                    <a:pt x="4332" y="232"/>
                  </a:lnTo>
                  <a:lnTo>
                    <a:pt x="4324" y="232"/>
                  </a:lnTo>
                  <a:lnTo>
                    <a:pt x="4322" y="234"/>
                  </a:lnTo>
                  <a:lnTo>
                    <a:pt x="4320" y="236"/>
                  </a:lnTo>
                  <a:lnTo>
                    <a:pt x="4320" y="250"/>
                  </a:lnTo>
                  <a:lnTo>
                    <a:pt x="4320" y="250"/>
                  </a:lnTo>
                  <a:lnTo>
                    <a:pt x="4326" y="254"/>
                  </a:lnTo>
                  <a:lnTo>
                    <a:pt x="4326" y="254"/>
                  </a:lnTo>
                  <a:lnTo>
                    <a:pt x="4348" y="344"/>
                  </a:lnTo>
                  <a:lnTo>
                    <a:pt x="4368" y="430"/>
                  </a:lnTo>
                  <a:lnTo>
                    <a:pt x="4390" y="514"/>
                  </a:lnTo>
                  <a:lnTo>
                    <a:pt x="4410" y="604"/>
                  </a:lnTo>
                  <a:lnTo>
                    <a:pt x="4410" y="604"/>
                  </a:lnTo>
                  <a:lnTo>
                    <a:pt x="4442" y="720"/>
                  </a:lnTo>
                  <a:lnTo>
                    <a:pt x="4458" y="780"/>
                  </a:lnTo>
                  <a:lnTo>
                    <a:pt x="4470" y="838"/>
                  </a:lnTo>
                  <a:lnTo>
                    <a:pt x="4470" y="838"/>
                  </a:lnTo>
                  <a:lnTo>
                    <a:pt x="4472" y="844"/>
                  </a:lnTo>
                  <a:lnTo>
                    <a:pt x="4476" y="848"/>
                  </a:lnTo>
                  <a:lnTo>
                    <a:pt x="4476" y="852"/>
                  </a:lnTo>
                  <a:lnTo>
                    <a:pt x="4476" y="858"/>
                  </a:lnTo>
                  <a:lnTo>
                    <a:pt x="4476" y="858"/>
                  </a:lnTo>
                  <a:lnTo>
                    <a:pt x="4230" y="864"/>
                  </a:lnTo>
                  <a:lnTo>
                    <a:pt x="4104" y="864"/>
                  </a:lnTo>
                  <a:lnTo>
                    <a:pt x="4040" y="864"/>
                  </a:lnTo>
                  <a:lnTo>
                    <a:pt x="3974" y="862"/>
                  </a:lnTo>
                  <a:lnTo>
                    <a:pt x="3974" y="862"/>
                  </a:lnTo>
                  <a:lnTo>
                    <a:pt x="3974" y="818"/>
                  </a:lnTo>
                  <a:lnTo>
                    <a:pt x="3974" y="798"/>
                  </a:lnTo>
                  <a:lnTo>
                    <a:pt x="3972" y="778"/>
                  </a:lnTo>
                  <a:lnTo>
                    <a:pt x="3972" y="778"/>
                  </a:lnTo>
                  <a:lnTo>
                    <a:pt x="3976" y="778"/>
                  </a:lnTo>
                  <a:lnTo>
                    <a:pt x="3976" y="776"/>
                  </a:lnTo>
                  <a:lnTo>
                    <a:pt x="3978" y="774"/>
                  </a:lnTo>
                  <a:lnTo>
                    <a:pt x="3982" y="774"/>
                  </a:lnTo>
                  <a:lnTo>
                    <a:pt x="3982" y="774"/>
                  </a:lnTo>
                  <a:lnTo>
                    <a:pt x="3986" y="744"/>
                  </a:lnTo>
                  <a:lnTo>
                    <a:pt x="3990" y="716"/>
                  </a:lnTo>
                  <a:lnTo>
                    <a:pt x="3990" y="716"/>
                  </a:lnTo>
                  <a:lnTo>
                    <a:pt x="3988" y="710"/>
                  </a:lnTo>
                  <a:lnTo>
                    <a:pt x="3984" y="706"/>
                  </a:lnTo>
                  <a:lnTo>
                    <a:pt x="3980" y="704"/>
                  </a:lnTo>
                  <a:lnTo>
                    <a:pt x="3976" y="700"/>
                  </a:lnTo>
                  <a:lnTo>
                    <a:pt x="3976" y="700"/>
                  </a:lnTo>
                  <a:lnTo>
                    <a:pt x="3978" y="698"/>
                  </a:lnTo>
                  <a:lnTo>
                    <a:pt x="3980" y="698"/>
                  </a:lnTo>
                  <a:lnTo>
                    <a:pt x="3982" y="698"/>
                  </a:lnTo>
                  <a:lnTo>
                    <a:pt x="3984" y="696"/>
                  </a:lnTo>
                  <a:lnTo>
                    <a:pt x="3984" y="696"/>
                  </a:lnTo>
                  <a:lnTo>
                    <a:pt x="3984" y="686"/>
                  </a:lnTo>
                  <a:lnTo>
                    <a:pt x="3984" y="678"/>
                  </a:lnTo>
                  <a:lnTo>
                    <a:pt x="3986" y="658"/>
                  </a:lnTo>
                  <a:lnTo>
                    <a:pt x="3986" y="650"/>
                  </a:lnTo>
                  <a:lnTo>
                    <a:pt x="3986" y="642"/>
                  </a:lnTo>
                  <a:lnTo>
                    <a:pt x="3984" y="632"/>
                  </a:lnTo>
                  <a:lnTo>
                    <a:pt x="3978" y="622"/>
                  </a:lnTo>
                  <a:lnTo>
                    <a:pt x="3978" y="622"/>
                  </a:lnTo>
                  <a:lnTo>
                    <a:pt x="3966" y="622"/>
                  </a:lnTo>
                  <a:lnTo>
                    <a:pt x="3956" y="622"/>
                  </a:lnTo>
                  <a:lnTo>
                    <a:pt x="3944" y="620"/>
                  </a:lnTo>
                  <a:lnTo>
                    <a:pt x="3930" y="622"/>
                  </a:lnTo>
                  <a:lnTo>
                    <a:pt x="3930" y="622"/>
                  </a:lnTo>
                  <a:lnTo>
                    <a:pt x="3926" y="624"/>
                  </a:lnTo>
                  <a:lnTo>
                    <a:pt x="3922" y="626"/>
                  </a:lnTo>
                  <a:lnTo>
                    <a:pt x="3922" y="626"/>
                  </a:lnTo>
                  <a:lnTo>
                    <a:pt x="3902" y="628"/>
                  </a:lnTo>
                  <a:lnTo>
                    <a:pt x="3880" y="628"/>
                  </a:lnTo>
                  <a:lnTo>
                    <a:pt x="3838" y="624"/>
                  </a:lnTo>
                  <a:lnTo>
                    <a:pt x="3838" y="624"/>
                  </a:lnTo>
                  <a:lnTo>
                    <a:pt x="3808" y="622"/>
                  </a:lnTo>
                  <a:lnTo>
                    <a:pt x="3792" y="622"/>
                  </a:lnTo>
                  <a:lnTo>
                    <a:pt x="3774" y="624"/>
                  </a:lnTo>
                  <a:lnTo>
                    <a:pt x="3774" y="624"/>
                  </a:lnTo>
                  <a:lnTo>
                    <a:pt x="3766" y="634"/>
                  </a:lnTo>
                  <a:lnTo>
                    <a:pt x="3760" y="644"/>
                  </a:lnTo>
                  <a:lnTo>
                    <a:pt x="3760" y="644"/>
                  </a:lnTo>
                  <a:lnTo>
                    <a:pt x="3764" y="650"/>
                  </a:lnTo>
                  <a:lnTo>
                    <a:pt x="3766" y="658"/>
                  </a:lnTo>
                  <a:lnTo>
                    <a:pt x="3768" y="664"/>
                  </a:lnTo>
                  <a:lnTo>
                    <a:pt x="3768" y="670"/>
                  </a:lnTo>
                  <a:lnTo>
                    <a:pt x="3768" y="670"/>
                  </a:lnTo>
                  <a:lnTo>
                    <a:pt x="3766" y="674"/>
                  </a:lnTo>
                  <a:lnTo>
                    <a:pt x="3764" y="676"/>
                  </a:lnTo>
                  <a:lnTo>
                    <a:pt x="3764" y="676"/>
                  </a:lnTo>
                  <a:lnTo>
                    <a:pt x="3766" y="684"/>
                  </a:lnTo>
                  <a:lnTo>
                    <a:pt x="3770" y="692"/>
                  </a:lnTo>
                  <a:lnTo>
                    <a:pt x="3772" y="702"/>
                  </a:lnTo>
                  <a:lnTo>
                    <a:pt x="3772" y="706"/>
                  </a:lnTo>
                  <a:lnTo>
                    <a:pt x="3770" y="712"/>
                  </a:lnTo>
                  <a:lnTo>
                    <a:pt x="3770" y="712"/>
                  </a:lnTo>
                  <a:lnTo>
                    <a:pt x="3754" y="712"/>
                  </a:lnTo>
                  <a:lnTo>
                    <a:pt x="3754" y="712"/>
                  </a:lnTo>
                  <a:lnTo>
                    <a:pt x="3756" y="716"/>
                  </a:lnTo>
                  <a:lnTo>
                    <a:pt x="3756" y="722"/>
                  </a:lnTo>
                  <a:lnTo>
                    <a:pt x="3754" y="726"/>
                  </a:lnTo>
                  <a:lnTo>
                    <a:pt x="3754" y="730"/>
                  </a:lnTo>
                  <a:lnTo>
                    <a:pt x="3754" y="730"/>
                  </a:lnTo>
                  <a:lnTo>
                    <a:pt x="3756" y="734"/>
                  </a:lnTo>
                  <a:lnTo>
                    <a:pt x="3760" y="738"/>
                  </a:lnTo>
                  <a:lnTo>
                    <a:pt x="3760" y="742"/>
                  </a:lnTo>
                  <a:lnTo>
                    <a:pt x="3758" y="744"/>
                  </a:lnTo>
                  <a:lnTo>
                    <a:pt x="3756" y="746"/>
                  </a:lnTo>
                  <a:lnTo>
                    <a:pt x="3756" y="746"/>
                  </a:lnTo>
                  <a:lnTo>
                    <a:pt x="3760" y="752"/>
                  </a:lnTo>
                  <a:lnTo>
                    <a:pt x="3764" y="758"/>
                  </a:lnTo>
                  <a:lnTo>
                    <a:pt x="3764" y="766"/>
                  </a:lnTo>
                  <a:lnTo>
                    <a:pt x="3762" y="770"/>
                  </a:lnTo>
                  <a:lnTo>
                    <a:pt x="3760" y="772"/>
                  </a:lnTo>
                  <a:lnTo>
                    <a:pt x="3760" y="772"/>
                  </a:lnTo>
                  <a:lnTo>
                    <a:pt x="3762" y="776"/>
                  </a:lnTo>
                  <a:lnTo>
                    <a:pt x="3766" y="778"/>
                  </a:lnTo>
                  <a:lnTo>
                    <a:pt x="3772" y="780"/>
                  </a:lnTo>
                  <a:lnTo>
                    <a:pt x="3774" y="782"/>
                  </a:lnTo>
                  <a:lnTo>
                    <a:pt x="3774" y="782"/>
                  </a:lnTo>
                  <a:lnTo>
                    <a:pt x="3774" y="828"/>
                  </a:lnTo>
                  <a:lnTo>
                    <a:pt x="3774" y="846"/>
                  </a:lnTo>
                  <a:lnTo>
                    <a:pt x="3774" y="862"/>
                  </a:lnTo>
                  <a:lnTo>
                    <a:pt x="3774" y="862"/>
                  </a:lnTo>
                  <a:lnTo>
                    <a:pt x="3704" y="868"/>
                  </a:lnTo>
                  <a:lnTo>
                    <a:pt x="3626" y="870"/>
                  </a:lnTo>
                  <a:lnTo>
                    <a:pt x="3550" y="870"/>
                  </a:lnTo>
                  <a:lnTo>
                    <a:pt x="3484" y="866"/>
                  </a:lnTo>
                  <a:lnTo>
                    <a:pt x="3484" y="866"/>
                  </a:lnTo>
                  <a:lnTo>
                    <a:pt x="3460" y="870"/>
                  </a:lnTo>
                  <a:lnTo>
                    <a:pt x="3436" y="870"/>
                  </a:lnTo>
                  <a:lnTo>
                    <a:pt x="3390" y="870"/>
                  </a:lnTo>
                  <a:lnTo>
                    <a:pt x="3344" y="870"/>
                  </a:lnTo>
                  <a:lnTo>
                    <a:pt x="3298" y="870"/>
                  </a:lnTo>
                  <a:lnTo>
                    <a:pt x="3298" y="870"/>
                  </a:lnTo>
                  <a:lnTo>
                    <a:pt x="3308" y="788"/>
                  </a:lnTo>
                  <a:lnTo>
                    <a:pt x="3318" y="704"/>
                  </a:lnTo>
                  <a:lnTo>
                    <a:pt x="3318" y="704"/>
                  </a:lnTo>
                  <a:lnTo>
                    <a:pt x="3332" y="696"/>
                  </a:lnTo>
                  <a:lnTo>
                    <a:pt x="3346" y="688"/>
                  </a:lnTo>
                  <a:lnTo>
                    <a:pt x="3360" y="680"/>
                  </a:lnTo>
                  <a:lnTo>
                    <a:pt x="3374" y="672"/>
                  </a:lnTo>
                  <a:lnTo>
                    <a:pt x="3374" y="672"/>
                  </a:lnTo>
                  <a:lnTo>
                    <a:pt x="3372" y="670"/>
                  </a:lnTo>
                  <a:lnTo>
                    <a:pt x="3368" y="668"/>
                  </a:lnTo>
                  <a:lnTo>
                    <a:pt x="3356" y="668"/>
                  </a:lnTo>
                  <a:lnTo>
                    <a:pt x="3356" y="668"/>
                  </a:lnTo>
                  <a:lnTo>
                    <a:pt x="3356" y="660"/>
                  </a:lnTo>
                  <a:lnTo>
                    <a:pt x="3354" y="652"/>
                  </a:lnTo>
                  <a:lnTo>
                    <a:pt x="3354" y="652"/>
                  </a:lnTo>
                  <a:lnTo>
                    <a:pt x="3346" y="654"/>
                  </a:lnTo>
                  <a:lnTo>
                    <a:pt x="3338" y="652"/>
                  </a:lnTo>
                  <a:lnTo>
                    <a:pt x="3330" y="648"/>
                  </a:lnTo>
                  <a:lnTo>
                    <a:pt x="3324" y="642"/>
                  </a:lnTo>
                  <a:lnTo>
                    <a:pt x="3324" y="642"/>
                  </a:lnTo>
                  <a:lnTo>
                    <a:pt x="3326" y="622"/>
                  </a:lnTo>
                  <a:lnTo>
                    <a:pt x="3330" y="600"/>
                  </a:lnTo>
                  <a:lnTo>
                    <a:pt x="3342" y="556"/>
                  </a:lnTo>
                  <a:lnTo>
                    <a:pt x="3354" y="514"/>
                  </a:lnTo>
                  <a:lnTo>
                    <a:pt x="3360" y="494"/>
                  </a:lnTo>
                  <a:lnTo>
                    <a:pt x="3364" y="476"/>
                  </a:lnTo>
                  <a:lnTo>
                    <a:pt x="3364" y="476"/>
                  </a:lnTo>
                  <a:lnTo>
                    <a:pt x="3370" y="462"/>
                  </a:lnTo>
                  <a:lnTo>
                    <a:pt x="3374" y="448"/>
                  </a:lnTo>
                  <a:lnTo>
                    <a:pt x="3384" y="414"/>
                  </a:lnTo>
                  <a:lnTo>
                    <a:pt x="3394" y="378"/>
                  </a:lnTo>
                  <a:lnTo>
                    <a:pt x="3400" y="360"/>
                  </a:lnTo>
                  <a:lnTo>
                    <a:pt x="3406" y="342"/>
                  </a:lnTo>
                  <a:lnTo>
                    <a:pt x="3406" y="342"/>
                  </a:lnTo>
                  <a:lnTo>
                    <a:pt x="3412" y="318"/>
                  </a:lnTo>
                  <a:lnTo>
                    <a:pt x="3418" y="290"/>
                  </a:lnTo>
                  <a:lnTo>
                    <a:pt x="3428" y="262"/>
                  </a:lnTo>
                  <a:lnTo>
                    <a:pt x="3436" y="234"/>
                  </a:lnTo>
                  <a:lnTo>
                    <a:pt x="3436" y="234"/>
                  </a:lnTo>
                  <a:lnTo>
                    <a:pt x="3440" y="234"/>
                  </a:lnTo>
                  <a:lnTo>
                    <a:pt x="3442" y="236"/>
                  </a:lnTo>
                  <a:lnTo>
                    <a:pt x="3442" y="236"/>
                  </a:lnTo>
                  <a:lnTo>
                    <a:pt x="3440" y="222"/>
                  </a:lnTo>
                  <a:lnTo>
                    <a:pt x="3440" y="216"/>
                  </a:lnTo>
                  <a:lnTo>
                    <a:pt x="3440" y="212"/>
                  </a:lnTo>
                  <a:lnTo>
                    <a:pt x="3440" y="212"/>
                  </a:lnTo>
                  <a:lnTo>
                    <a:pt x="3436" y="210"/>
                  </a:lnTo>
                  <a:lnTo>
                    <a:pt x="3432" y="210"/>
                  </a:lnTo>
                  <a:lnTo>
                    <a:pt x="3432" y="210"/>
                  </a:lnTo>
                  <a:lnTo>
                    <a:pt x="3428" y="220"/>
                  </a:lnTo>
                  <a:lnTo>
                    <a:pt x="3424" y="222"/>
                  </a:lnTo>
                  <a:lnTo>
                    <a:pt x="3418" y="224"/>
                  </a:lnTo>
                  <a:lnTo>
                    <a:pt x="3418" y="224"/>
                  </a:lnTo>
                  <a:lnTo>
                    <a:pt x="3418" y="226"/>
                  </a:lnTo>
                  <a:lnTo>
                    <a:pt x="3420" y="226"/>
                  </a:lnTo>
                  <a:lnTo>
                    <a:pt x="3422" y="228"/>
                  </a:lnTo>
                  <a:lnTo>
                    <a:pt x="3424" y="230"/>
                  </a:lnTo>
                  <a:lnTo>
                    <a:pt x="3424" y="230"/>
                  </a:lnTo>
                  <a:lnTo>
                    <a:pt x="3386" y="362"/>
                  </a:lnTo>
                  <a:lnTo>
                    <a:pt x="3364" y="428"/>
                  </a:lnTo>
                  <a:lnTo>
                    <a:pt x="3342" y="494"/>
                  </a:lnTo>
                  <a:lnTo>
                    <a:pt x="3342" y="494"/>
                  </a:lnTo>
                  <a:lnTo>
                    <a:pt x="3340" y="488"/>
                  </a:lnTo>
                  <a:lnTo>
                    <a:pt x="3338" y="480"/>
                  </a:lnTo>
                  <a:lnTo>
                    <a:pt x="3340" y="466"/>
                  </a:lnTo>
                  <a:lnTo>
                    <a:pt x="3340" y="450"/>
                  </a:lnTo>
                  <a:lnTo>
                    <a:pt x="3340" y="442"/>
                  </a:lnTo>
                  <a:lnTo>
                    <a:pt x="3338" y="430"/>
                  </a:lnTo>
                  <a:lnTo>
                    <a:pt x="3338" y="430"/>
                  </a:lnTo>
                  <a:lnTo>
                    <a:pt x="3344" y="430"/>
                  </a:lnTo>
                  <a:lnTo>
                    <a:pt x="3344" y="430"/>
                  </a:lnTo>
                  <a:lnTo>
                    <a:pt x="3344" y="424"/>
                  </a:lnTo>
                  <a:lnTo>
                    <a:pt x="3344" y="420"/>
                  </a:lnTo>
                  <a:lnTo>
                    <a:pt x="3342" y="418"/>
                  </a:lnTo>
                  <a:lnTo>
                    <a:pt x="3342" y="418"/>
                  </a:lnTo>
                  <a:lnTo>
                    <a:pt x="3340" y="418"/>
                  </a:lnTo>
                  <a:lnTo>
                    <a:pt x="3338" y="418"/>
                  </a:lnTo>
                  <a:lnTo>
                    <a:pt x="3336" y="420"/>
                  </a:lnTo>
                  <a:lnTo>
                    <a:pt x="3334" y="420"/>
                  </a:lnTo>
                  <a:lnTo>
                    <a:pt x="3334" y="420"/>
                  </a:lnTo>
                  <a:lnTo>
                    <a:pt x="3332" y="416"/>
                  </a:lnTo>
                  <a:lnTo>
                    <a:pt x="3330" y="412"/>
                  </a:lnTo>
                  <a:lnTo>
                    <a:pt x="3330" y="408"/>
                  </a:lnTo>
                  <a:lnTo>
                    <a:pt x="3332" y="404"/>
                  </a:lnTo>
                  <a:lnTo>
                    <a:pt x="3332" y="404"/>
                  </a:lnTo>
                  <a:lnTo>
                    <a:pt x="3336" y="408"/>
                  </a:lnTo>
                  <a:lnTo>
                    <a:pt x="3338" y="410"/>
                  </a:lnTo>
                  <a:lnTo>
                    <a:pt x="3340" y="414"/>
                  </a:lnTo>
                  <a:lnTo>
                    <a:pt x="3340" y="414"/>
                  </a:lnTo>
                  <a:lnTo>
                    <a:pt x="3342" y="404"/>
                  </a:lnTo>
                  <a:lnTo>
                    <a:pt x="3340" y="394"/>
                  </a:lnTo>
                  <a:lnTo>
                    <a:pt x="3338" y="384"/>
                  </a:lnTo>
                  <a:lnTo>
                    <a:pt x="3332" y="376"/>
                  </a:lnTo>
                  <a:lnTo>
                    <a:pt x="3324" y="370"/>
                  </a:lnTo>
                  <a:lnTo>
                    <a:pt x="3316" y="368"/>
                  </a:lnTo>
                  <a:lnTo>
                    <a:pt x="3304" y="366"/>
                  </a:lnTo>
                  <a:lnTo>
                    <a:pt x="3292" y="370"/>
                  </a:lnTo>
                  <a:lnTo>
                    <a:pt x="3292" y="370"/>
                  </a:lnTo>
                  <a:lnTo>
                    <a:pt x="3292" y="380"/>
                  </a:lnTo>
                  <a:lnTo>
                    <a:pt x="3292" y="390"/>
                  </a:lnTo>
                  <a:lnTo>
                    <a:pt x="3292" y="402"/>
                  </a:lnTo>
                  <a:lnTo>
                    <a:pt x="3296" y="406"/>
                  </a:lnTo>
                  <a:lnTo>
                    <a:pt x="3298" y="408"/>
                  </a:lnTo>
                  <a:lnTo>
                    <a:pt x="3298" y="408"/>
                  </a:lnTo>
                  <a:lnTo>
                    <a:pt x="3300" y="406"/>
                  </a:lnTo>
                  <a:lnTo>
                    <a:pt x="3302" y="404"/>
                  </a:lnTo>
                  <a:lnTo>
                    <a:pt x="3302" y="402"/>
                  </a:lnTo>
                  <a:lnTo>
                    <a:pt x="3302" y="400"/>
                  </a:lnTo>
                  <a:lnTo>
                    <a:pt x="3302" y="400"/>
                  </a:lnTo>
                  <a:lnTo>
                    <a:pt x="3308" y="400"/>
                  </a:lnTo>
                  <a:lnTo>
                    <a:pt x="3312" y="400"/>
                  </a:lnTo>
                  <a:lnTo>
                    <a:pt x="3318" y="404"/>
                  </a:lnTo>
                  <a:lnTo>
                    <a:pt x="3318" y="404"/>
                  </a:lnTo>
                  <a:lnTo>
                    <a:pt x="3316" y="410"/>
                  </a:lnTo>
                  <a:lnTo>
                    <a:pt x="3314" y="414"/>
                  </a:lnTo>
                  <a:lnTo>
                    <a:pt x="3308" y="416"/>
                  </a:lnTo>
                  <a:lnTo>
                    <a:pt x="3302" y="416"/>
                  </a:lnTo>
                  <a:lnTo>
                    <a:pt x="3302" y="416"/>
                  </a:lnTo>
                  <a:lnTo>
                    <a:pt x="3300" y="420"/>
                  </a:lnTo>
                  <a:lnTo>
                    <a:pt x="3300" y="424"/>
                  </a:lnTo>
                  <a:lnTo>
                    <a:pt x="3302" y="428"/>
                  </a:lnTo>
                  <a:lnTo>
                    <a:pt x="3306" y="430"/>
                  </a:lnTo>
                  <a:lnTo>
                    <a:pt x="3306" y="430"/>
                  </a:lnTo>
                  <a:lnTo>
                    <a:pt x="3302" y="436"/>
                  </a:lnTo>
                  <a:lnTo>
                    <a:pt x="3298" y="444"/>
                  </a:lnTo>
                  <a:lnTo>
                    <a:pt x="3294" y="462"/>
                  </a:lnTo>
                  <a:lnTo>
                    <a:pt x="3292" y="470"/>
                  </a:lnTo>
                  <a:lnTo>
                    <a:pt x="3288" y="478"/>
                  </a:lnTo>
                  <a:lnTo>
                    <a:pt x="3284" y="484"/>
                  </a:lnTo>
                  <a:lnTo>
                    <a:pt x="3278" y="488"/>
                  </a:lnTo>
                  <a:lnTo>
                    <a:pt x="3278" y="488"/>
                  </a:lnTo>
                  <a:lnTo>
                    <a:pt x="3272" y="486"/>
                  </a:lnTo>
                  <a:lnTo>
                    <a:pt x="3266" y="482"/>
                  </a:lnTo>
                  <a:lnTo>
                    <a:pt x="3262" y="478"/>
                  </a:lnTo>
                  <a:lnTo>
                    <a:pt x="3254" y="476"/>
                  </a:lnTo>
                  <a:lnTo>
                    <a:pt x="3254" y="476"/>
                  </a:lnTo>
                  <a:lnTo>
                    <a:pt x="3254" y="464"/>
                  </a:lnTo>
                  <a:lnTo>
                    <a:pt x="3248" y="458"/>
                  </a:lnTo>
                  <a:lnTo>
                    <a:pt x="3248" y="458"/>
                  </a:lnTo>
                  <a:lnTo>
                    <a:pt x="3246" y="458"/>
                  </a:lnTo>
                  <a:lnTo>
                    <a:pt x="3244" y="458"/>
                  </a:lnTo>
                  <a:lnTo>
                    <a:pt x="3240" y="460"/>
                  </a:lnTo>
                  <a:lnTo>
                    <a:pt x="3238" y="460"/>
                  </a:lnTo>
                  <a:lnTo>
                    <a:pt x="3238" y="460"/>
                  </a:lnTo>
                  <a:lnTo>
                    <a:pt x="3236" y="456"/>
                  </a:lnTo>
                  <a:lnTo>
                    <a:pt x="3232" y="454"/>
                  </a:lnTo>
                  <a:lnTo>
                    <a:pt x="3232" y="454"/>
                  </a:lnTo>
                  <a:lnTo>
                    <a:pt x="3232" y="446"/>
                  </a:lnTo>
                  <a:lnTo>
                    <a:pt x="3234" y="442"/>
                  </a:lnTo>
                  <a:lnTo>
                    <a:pt x="3236" y="436"/>
                  </a:lnTo>
                  <a:lnTo>
                    <a:pt x="3236" y="436"/>
                  </a:lnTo>
                  <a:lnTo>
                    <a:pt x="3240" y="438"/>
                  </a:lnTo>
                  <a:lnTo>
                    <a:pt x="3244" y="438"/>
                  </a:lnTo>
                  <a:lnTo>
                    <a:pt x="3248" y="434"/>
                  </a:lnTo>
                  <a:lnTo>
                    <a:pt x="3248" y="432"/>
                  </a:lnTo>
                  <a:lnTo>
                    <a:pt x="3248" y="428"/>
                  </a:lnTo>
                  <a:lnTo>
                    <a:pt x="3248" y="424"/>
                  </a:lnTo>
                  <a:lnTo>
                    <a:pt x="3244" y="424"/>
                  </a:lnTo>
                  <a:lnTo>
                    <a:pt x="3240" y="424"/>
                  </a:lnTo>
                  <a:lnTo>
                    <a:pt x="3240" y="424"/>
                  </a:lnTo>
                  <a:lnTo>
                    <a:pt x="3236" y="424"/>
                  </a:lnTo>
                  <a:lnTo>
                    <a:pt x="3236" y="426"/>
                  </a:lnTo>
                  <a:lnTo>
                    <a:pt x="3234" y="432"/>
                  </a:lnTo>
                  <a:lnTo>
                    <a:pt x="3232" y="438"/>
                  </a:lnTo>
                  <a:lnTo>
                    <a:pt x="3230" y="440"/>
                  </a:lnTo>
                  <a:lnTo>
                    <a:pt x="3228" y="440"/>
                  </a:lnTo>
                  <a:lnTo>
                    <a:pt x="3228" y="440"/>
                  </a:lnTo>
                  <a:lnTo>
                    <a:pt x="3222" y="438"/>
                  </a:lnTo>
                  <a:lnTo>
                    <a:pt x="3220" y="434"/>
                  </a:lnTo>
                  <a:lnTo>
                    <a:pt x="3218" y="430"/>
                  </a:lnTo>
                  <a:lnTo>
                    <a:pt x="3218" y="426"/>
                  </a:lnTo>
                  <a:lnTo>
                    <a:pt x="3222" y="414"/>
                  </a:lnTo>
                  <a:lnTo>
                    <a:pt x="3222" y="408"/>
                  </a:lnTo>
                  <a:lnTo>
                    <a:pt x="3222" y="400"/>
                  </a:lnTo>
                  <a:lnTo>
                    <a:pt x="3222" y="400"/>
                  </a:lnTo>
                  <a:lnTo>
                    <a:pt x="3218" y="404"/>
                  </a:lnTo>
                  <a:lnTo>
                    <a:pt x="3216" y="408"/>
                  </a:lnTo>
                  <a:lnTo>
                    <a:pt x="3214" y="420"/>
                  </a:lnTo>
                  <a:lnTo>
                    <a:pt x="3212" y="430"/>
                  </a:lnTo>
                  <a:lnTo>
                    <a:pt x="3210" y="436"/>
                  </a:lnTo>
                  <a:lnTo>
                    <a:pt x="3206" y="438"/>
                  </a:lnTo>
                  <a:lnTo>
                    <a:pt x="3206" y="438"/>
                  </a:lnTo>
                  <a:lnTo>
                    <a:pt x="3204" y="438"/>
                  </a:lnTo>
                  <a:lnTo>
                    <a:pt x="3204" y="436"/>
                  </a:lnTo>
                  <a:lnTo>
                    <a:pt x="3202" y="430"/>
                  </a:lnTo>
                  <a:lnTo>
                    <a:pt x="3202" y="424"/>
                  </a:lnTo>
                  <a:lnTo>
                    <a:pt x="3204" y="422"/>
                  </a:lnTo>
                  <a:lnTo>
                    <a:pt x="3206" y="422"/>
                  </a:lnTo>
                  <a:lnTo>
                    <a:pt x="3206" y="422"/>
                  </a:lnTo>
                  <a:lnTo>
                    <a:pt x="3214" y="310"/>
                  </a:lnTo>
                  <a:lnTo>
                    <a:pt x="3218" y="252"/>
                  </a:lnTo>
                  <a:lnTo>
                    <a:pt x="3224" y="192"/>
                  </a:lnTo>
                  <a:lnTo>
                    <a:pt x="3224" y="192"/>
                  </a:lnTo>
                  <a:lnTo>
                    <a:pt x="3228" y="156"/>
                  </a:lnTo>
                  <a:lnTo>
                    <a:pt x="3232" y="138"/>
                  </a:lnTo>
                  <a:lnTo>
                    <a:pt x="3238" y="120"/>
                  </a:lnTo>
                  <a:lnTo>
                    <a:pt x="3238" y="120"/>
                  </a:lnTo>
                  <a:lnTo>
                    <a:pt x="3238" y="124"/>
                  </a:lnTo>
                  <a:lnTo>
                    <a:pt x="3238" y="128"/>
                  </a:lnTo>
                  <a:lnTo>
                    <a:pt x="3240" y="132"/>
                  </a:lnTo>
                  <a:lnTo>
                    <a:pt x="3240" y="138"/>
                  </a:lnTo>
                  <a:lnTo>
                    <a:pt x="3240" y="138"/>
                  </a:lnTo>
                  <a:lnTo>
                    <a:pt x="3242" y="140"/>
                  </a:lnTo>
                  <a:lnTo>
                    <a:pt x="3246" y="142"/>
                  </a:lnTo>
                  <a:lnTo>
                    <a:pt x="3254" y="142"/>
                  </a:lnTo>
                  <a:lnTo>
                    <a:pt x="3274" y="142"/>
                  </a:lnTo>
                  <a:lnTo>
                    <a:pt x="3274" y="142"/>
                  </a:lnTo>
                  <a:lnTo>
                    <a:pt x="3274" y="146"/>
                  </a:lnTo>
                  <a:lnTo>
                    <a:pt x="3276" y="148"/>
                  </a:lnTo>
                  <a:lnTo>
                    <a:pt x="3278" y="150"/>
                  </a:lnTo>
                  <a:lnTo>
                    <a:pt x="3280" y="152"/>
                  </a:lnTo>
                  <a:lnTo>
                    <a:pt x="3280" y="152"/>
                  </a:lnTo>
                  <a:lnTo>
                    <a:pt x="3282" y="146"/>
                  </a:lnTo>
                  <a:lnTo>
                    <a:pt x="3284" y="138"/>
                  </a:lnTo>
                  <a:lnTo>
                    <a:pt x="3282" y="130"/>
                  </a:lnTo>
                  <a:lnTo>
                    <a:pt x="3280" y="122"/>
                  </a:lnTo>
                  <a:lnTo>
                    <a:pt x="3272" y="108"/>
                  </a:lnTo>
                  <a:lnTo>
                    <a:pt x="3264" y="94"/>
                  </a:lnTo>
                  <a:lnTo>
                    <a:pt x="3264" y="94"/>
                  </a:lnTo>
                  <a:lnTo>
                    <a:pt x="3266" y="74"/>
                  </a:lnTo>
                  <a:lnTo>
                    <a:pt x="3266" y="64"/>
                  </a:lnTo>
                  <a:lnTo>
                    <a:pt x="3264" y="50"/>
                  </a:lnTo>
                  <a:lnTo>
                    <a:pt x="3264" y="50"/>
                  </a:lnTo>
                  <a:lnTo>
                    <a:pt x="3268" y="48"/>
                  </a:lnTo>
                  <a:lnTo>
                    <a:pt x="3270" y="48"/>
                  </a:lnTo>
                  <a:lnTo>
                    <a:pt x="3274" y="46"/>
                  </a:lnTo>
                  <a:lnTo>
                    <a:pt x="3274" y="46"/>
                  </a:lnTo>
                  <a:lnTo>
                    <a:pt x="3278" y="52"/>
                  </a:lnTo>
                  <a:lnTo>
                    <a:pt x="3280" y="56"/>
                  </a:lnTo>
                  <a:lnTo>
                    <a:pt x="3280" y="70"/>
                  </a:lnTo>
                  <a:lnTo>
                    <a:pt x="3280" y="76"/>
                  </a:lnTo>
                  <a:lnTo>
                    <a:pt x="3282" y="80"/>
                  </a:lnTo>
                  <a:lnTo>
                    <a:pt x="3286" y="80"/>
                  </a:lnTo>
                  <a:lnTo>
                    <a:pt x="3294" y="80"/>
                  </a:lnTo>
                  <a:lnTo>
                    <a:pt x="3294" y="80"/>
                  </a:lnTo>
                  <a:lnTo>
                    <a:pt x="3292" y="66"/>
                  </a:lnTo>
                  <a:lnTo>
                    <a:pt x="3288" y="54"/>
                  </a:lnTo>
                  <a:lnTo>
                    <a:pt x="3284" y="42"/>
                  </a:lnTo>
                  <a:lnTo>
                    <a:pt x="3278" y="34"/>
                  </a:lnTo>
                  <a:lnTo>
                    <a:pt x="3266" y="16"/>
                  </a:lnTo>
                  <a:lnTo>
                    <a:pt x="3250" y="0"/>
                  </a:lnTo>
                  <a:lnTo>
                    <a:pt x="3250" y="0"/>
                  </a:lnTo>
                  <a:lnTo>
                    <a:pt x="3240" y="2"/>
                  </a:lnTo>
                  <a:lnTo>
                    <a:pt x="3230" y="0"/>
                  </a:lnTo>
                  <a:lnTo>
                    <a:pt x="3230" y="0"/>
                  </a:lnTo>
                  <a:lnTo>
                    <a:pt x="3218" y="22"/>
                  </a:lnTo>
                  <a:lnTo>
                    <a:pt x="3204" y="42"/>
                  </a:lnTo>
                  <a:lnTo>
                    <a:pt x="3204" y="42"/>
                  </a:lnTo>
                  <a:lnTo>
                    <a:pt x="3200" y="38"/>
                  </a:lnTo>
                  <a:lnTo>
                    <a:pt x="3198" y="34"/>
                  </a:lnTo>
                  <a:lnTo>
                    <a:pt x="3198" y="30"/>
                  </a:lnTo>
                  <a:lnTo>
                    <a:pt x="3198" y="26"/>
                  </a:lnTo>
                  <a:lnTo>
                    <a:pt x="3200" y="16"/>
                  </a:lnTo>
                  <a:lnTo>
                    <a:pt x="3200" y="10"/>
                  </a:lnTo>
                  <a:lnTo>
                    <a:pt x="3198" y="6"/>
                  </a:lnTo>
                  <a:lnTo>
                    <a:pt x="3198" y="6"/>
                  </a:lnTo>
                  <a:lnTo>
                    <a:pt x="3188" y="26"/>
                  </a:lnTo>
                  <a:lnTo>
                    <a:pt x="3178" y="48"/>
                  </a:lnTo>
                  <a:lnTo>
                    <a:pt x="3172" y="70"/>
                  </a:lnTo>
                  <a:lnTo>
                    <a:pt x="3170" y="82"/>
                  </a:lnTo>
                  <a:lnTo>
                    <a:pt x="3170" y="94"/>
                  </a:lnTo>
                  <a:lnTo>
                    <a:pt x="3170" y="94"/>
                  </a:lnTo>
                  <a:lnTo>
                    <a:pt x="3168" y="94"/>
                  </a:lnTo>
                  <a:lnTo>
                    <a:pt x="3166" y="96"/>
                  </a:lnTo>
                  <a:lnTo>
                    <a:pt x="3164" y="98"/>
                  </a:lnTo>
                  <a:lnTo>
                    <a:pt x="3160" y="98"/>
                  </a:lnTo>
                  <a:lnTo>
                    <a:pt x="3160" y="98"/>
                  </a:lnTo>
                  <a:lnTo>
                    <a:pt x="3162" y="102"/>
                  </a:lnTo>
                  <a:lnTo>
                    <a:pt x="3162" y="106"/>
                  </a:lnTo>
                  <a:lnTo>
                    <a:pt x="3164" y="108"/>
                  </a:lnTo>
                  <a:lnTo>
                    <a:pt x="3164" y="112"/>
                  </a:lnTo>
                  <a:lnTo>
                    <a:pt x="3164" y="112"/>
                  </a:lnTo>
                  <a:lnTo>
                    <a:pt x="3156" y="114"/>
                  </a:lnTo>
                  <a:lnTo>
                    <a:pt x="3148" y="118"/>
                  </a:lnTo>
                  <a:lnTo>
                    <a:pt x="3142" y="122"/>
                  </a:lnTo>
                  <a:lnTo>
                    <a:pt x="3138" y="128"/>
                  </a:lnTo>
                  <a:lnTo>
                    <a:pt x="3136" y="134"/>
                  </a:lnTo>
                  <a:lnTo>
                    <a:pt x="3138" y="140"/>
                  </a:lnTo>
                  <a:lnTo>
                    <a:pt x="3144" y="144"/>
                  </a:lnTo>
                  <a:lnTo>
                    <a:pt x="3152" y="146"/>
                  </a:lnTo>
                  <a:lnTo>
                    <a:pt x="3152" y="146"/>
                  </a:lnTo>
                  <a:lnTo>
                    <a:pt x="3154" y="150"/>
                  </a:lnTo>
                  <a:lnTo>
                    <a:pt x="3154" y="152"/>
                  </a:lnTo>
                  <a:lnTo>
                    <a:pt x="3152" y="156"/>
                  </a:lnTo>
                  <a:lnTo>
                    <a:pt x="3154" y="158"/>
                  </a:lnTo>
                  <a:lnTo>
                    <a:pt x="3154" y="158"/>
                  </a:lnTo>
                  <a:lnTo>
                    <a:pt x="3166" y="152"/>
                  </a:lnTo>
                  <a:lnTo>
                    <a:pt x="3174" y="144"/>
                  </a:lnTo>
                  <a:lnTo>
                    <a:pt x="3178" y="134"/>
                  </a:lnTo>
                  <a:lnTo>
                    <a:pt x="3180" y="118"/>
                  </a:lnTo>
                  <a:lnTo>
                    <a:pt x="3180" y="118"/>
                  </a:lnTo>
                  <a:lnTo>
                    <a:pt x="3186" y="116"/>
                  </a:lnTo>
                  <a:lnTo>
                    <a:pt x="3190" y="114"/>
                  </a:lnTo>
                  <a:lnTo>
                    <a:pt x="3194" y="110"/>
                  </a:lnTo>
                  <a:lnTo>
                    <a:pt x="3196" y="104"/>
                  </a:lnTo>
                  <a:lnTo>
                    <a:pt x="3200" y="94"/>
                  </a:lnTo>
                  <a:lnTo>
                    <a:pt x="3204" y="90"/>
                  </a:lnTo>
                  <a:lnTo>
                    <a:pt x="3210" y="88"/>
                  </a:lnTo>
                  <a:lnTo>
                    <a:pt x="3210" y="88"/>
                  </a:lnTo>
                  <a:lnTo>
                    <a:pt x="3212" y="104"/>
                  </a:lnTo>
                  <a:lnTo>
                    <a:pt x="3212" y="122"/>
                  </a:lnTo>
                  <a:lnTo>
                    <a:pt x="3208" y="158"/>
                  </a:lnTo>
                  <a:lnTo>
                    <a:pt x="3202" y="194"/>
                  </a:lnTo>
                  <a:lnTo>
                    <a:pt x="3198" y="228"/>
                  </a:lnTo>
                  <a:lnTo>
                    <a:pt x="3198" y="228"/>
                  </a:lnTo>
                  <a:lnTo>
                    <a:pt x="3190" y="234"/>
                  </a:lnTo>
                  <a:lnTo>
                    <a:pt x="3182" y="242"/>
                  </a:lnTo>
                  <a:lnTo>
                    <a:pt x="3176" y="252"/>
                  </a:lnTo>
                  <a:lnTo>
                    <a:pt x="3170" y="264"/>
                  </a:lnTo>
                  <a:lnTo>
                    <a:pt x="3170" y="264"/>
                  </a:lnTo>
                  <a:lnTo>
                    <a:pt x="3176" y="268"/>
                  </a:lnTo>
                  <a:lnTo>
                    <a:pt x="3180" y="272"/>
                  </a:lnTo>
                  <a:lnTo>
                    <a:pt x="3180" y="272"/>
                  </a:lnTo>
                  <a:lnTo>
                    <a:pt x="3172" y="318"/>
                  </a:lnTo>
                  <a:lnTo>
                    <a:pt x="3162" y="368"/>
                  </a:lnTo>
                  <a:lnTo>
                    <a:pt x="3152" y="418"/>
                  </a:lnTo>
                  <a:lnTo>
                    <a:pt x="3144" y="466"/>
                  </a:lnTo>
                  <a:lnTo>
                    <a:pt x="3144" y="466"/>
                  </a:lnTo>
                  <a:lnTo>
                    <a:pt x="3140" y="460"/>
                  </a:lnTo>
                  <a:lnTo>
                    <a:pt x="3136" y="452"/>
                  </a:lnTo>
                  <a:lnTo>
                    <a:pt x="3134" y="434"/>
                  </a:lnTo>
                  <a:lnTo>
                    <a:pt x="3134" y="414"/>
                  </a:lnTo>
                  <a:lnTo>
                    <a:pt x="3132" y="392"/>
                  </a:lnTo>
                  <a:lnTo>
                    <a:pt x="3132" y="392"/>
                  </a:lnTo>
                  <a:lnTo>
                    <a:pt x="3124" y="326"/>
                  </a:lnTo>
                  <a:lnTo>
                    <a:pt x="3118" y="254"/>
                  </a:lnTo>
                  <a:lnTo>
                    <a:pt x="3118" y="254"/>
                  </a:lnTo>
                  <a:lnTo>
                    <a:pt x="3124" y="254"/>
                  </a:lnTo>
                  <a:lnTo>
                    <a:pt x="3124" y="254"/>
                  </a:lnTo>
                  <a:lnTo>
                    <a:pt x="3124" y="248"/>
                  </a:lnTo>
                  <a:lnTo>
                    <a:pt x="3122" y="242"/>
                  </a:lnTo>
                  <a:lnTo>
                    <a:pt x="3118" y="232"/>
                  </a:lnTo>
                  <a:lnTo>
                    <a:pt x="3114" y="222"/>
                  </a:lnTo>
                  <a:lnTo>
                    <a:pt x="3110" y="210"/>
                  </a:lnTo>
                  <a:lnTo>
                    <a:pt x="3110" y="210"/>
                  </a:lnTo>
                  <a:lnTo>
                    <a:pt x="3104" y="216"/>
                  </a:lnTo>
                  <a:lnTo>
                    <a:pt x="3100" y="222"/>
                  </a:lnTo>
                  <a:lnTo>
                    <a:pt x="3100" y="228"/>
                  </a:lnTo>
                  <a:lnTo>
                    <a:pt x="3100" y="236"/>
                  </a:lnTo>
                  <a:lnTo>
                    <a:pt x="3100" y="252"/>
                  </a:lnTo>
                  <a:lnTo>
                    <a:pt x="3100" y="260"/>
                  </a:lnTo>
                  <a:lnTo>
                    <a:pt x="3100" y="266"/>
                  </a:lnTo>
                  <a:lnTo>
                    <a:pt x="3100" y="266"/>
                  </a:lnTo>
                  <a:lnTo>
                    <a:pt x="3102" y="270"/>
                  </a:lnTo>
                  <a:lnTo>
                    <a:pt x="3106" y="272"/>
                  </a:lnTo>
                  <a:lnTo>
                    <a:pt x="3106" y="272"/>
                  </a:lnTo>
                  <a:lnTo>
                    <a:pt x="3112" y="322"/>
                  </a:lnTo>
                  <a:lnTo>
                    <a:pt x="3114" y="372"/>
                  </a:lnTo>
                  <a:lnTo>
                    <a:pt x="3118" y="422"/>
                  </a:lnTo>
                  <a:lnTo>
                    <a:pt x="3126" y="470"/>
                  </a:lnTo>
                  <a:lnTo>
                    <a:pt x="3126" y="470"/>
                  </a:lnTo>
                  <a:lnTo>
                    <a:pt x="3126" y="524"/>
                  </a:lnTo>
                  <a:lnTo>
                    <a:pt x="3126" y="558"/>
                  </a:lnTo>
                  <a:lnTo>
                    <a:pt x="3124" y="574"/>
                  </a:lnTo>
                  <a:lnTo>
                    <a:pt x="3122" y="588"/>
                  </a:lnTo>
                  <a:lnTo>
                    <a:pt x="3122" y="588"/>
                  </a:lnTo>
                  <a:lnTo>
                    <a:pt x="3114" y="620"/>
                  </a:lnTo>
                  <a:lnTo>
                    <a:pt x="3108" y="656"/>
                  </a:lnTo>
                  <a:lnTo>
                    <a:pt x="3100" y="694"/>
                  </a:lnTo>
                  <a:lnTo>
                    <a:pt x="3096" y="710"/>
                  </a:lnTo>
                  <a:lnTo>
                    <a:pt x="3092" y="724"/>
                  </a:lnTo>
                  <a:lnTo>
                    <a:pt x="3092" y="724"/>
                  </a:lnTo>
                  <a:lnTo>
                    <a:pt x="3092" y="726"/>
                  </a:lnTo>
                  <a:lnTo>
                    <a:pt x="3096" y="726"/>
                  </a:lnTo>
                  <a:lnTo>
                    <a:pt x="3096" y="726"/>
                  </a:lnTo>
                  <a:lnTo>
                    <a:pt x="3088" y="756"/>
                  </a:lnTo>
                  <a:lnTo>
                    <a:pt x="3082" y="790"/>
                  </a:lnTo>
                  <a:lnTo>
                    <a:pt x="3068" y="864"/>
                  </a:lnTo>
                  <a:lnTo>
                    <a:pt x="3068" y="864"/>
                  </a:lnTo>
                  <a:lnTo>
                    <a:pt x="3062" y="868"/>
                  </a:lnTo>
                  <a:lnTo>
                    <a:pt x="3054" y="870"/>
                  </a:lnTo>
                  <a:lnTo>
                    <a:pt x="3044" y="870"/>
                  </a:lnTo>
                  <a:lnTo>
                    <a:pt x="3036" y="868"/>
                  </a:lnTo>
                  <a:lnTo>
                    <a:pt x="3036" y="868"/>
                  </a:lnTo>
                  <a:lnTo>
                    <a:pt x="3036" y="862"/>
                  </a:lnTo>
                  <a:lnTo>
                    <a:pt x="3034" y="852"/>
                  </a:lnTo>
                  <a:lnTo>
                    <a:pt x="3030" y="832"/>
                  </a:lnTo>
                  <a:lnTo>
                    <a:pt x="3024" y="810"/>
                  </a:lnTo>
                  <a:lnTo>
                    <a:pt x="3022" y="798"/>
                  </a:lnTo>
                  <a:lnTo>
                    <a:pt x="3022" y="788"/>
                  </a:lnTo>
                  <a:lnTo>
                    <a:pt x="3022" y="788"/>
                  </a:lnTo>
                  <a:lnTo>
                    <a:pt x="3030" y="784"/>
                  </a:lnTo>
                  <a:lnTo>
                    <a:pt x="3038" y="780"/>
                  </a:lnTo>
                  <a:lnTo>
                    <a:pt x="3046" y="776"/>
                  </a:lnTo>
                  <a:lnTo>
                    <a:pt x="3054" y="770"/>
                  </a:lnTo>
                  <a:lnTo>
                    <a:pt x="3054" y="770"/>
                  </a:lnTo>
                  <a:lnTo>
                    <a:pt x="3044" y="766"/>
                  </a:lnTo>
                  <a:lnTo>
                    <a:pt x="3038" y="762"/>
                  </a:lnTo>
                  <a:lnTo>
                    <a:pt x="3038" y="762"/>
                  </a:lnTo>
                  <a:lnTo>
                    <a:pt x="3040" y="758"/>
                  </a:lnTo>
                  <a:lnTo>
                    <a:pt x="3044" y="754"/>
                  </a:lnTo>
                  <a:lnTo>
                    <a:pt x="3054" y="750"/>
                  </a:lnTo>
                  <a:lnTo>
                    <a:pt x="3054" y="750"/>
                  </a:lnTo>
                  <a:lnTo>
                    <a:pt x="3038" y="746"/>
                  </a:lnTo>
                  <a:lnTo>
                    <a:pt x="3030" y="744"/>
                  </a:lnTo>
                  <a:lnTo>
                    <a:pt x="3024" y="740"/>
                  </a:lnTo>
                  <a:lnTo>
                    <a:pt x="3024" y="740"/>
                  </a:lnTo>
                  <a:lnTo>
                    <a:pt x="3022" y="746"/>
                  </a:lnTo>
                  <a:lnTo>
                    <a:pt x="3022" y="752"/>
                  </a:lnTo>
                  <a:lnTo>
                    <a:pt x="3022" y="758"/>
                  </a:lnTo>
                  <a:lnTo>
                    <a:pt x="3020" y="766"/>
                  </a:lnTo>
                  <a:lnTo>
                    <a:pt x="3020" y="766"/>
                  </a:lnTo>
                  <a:lnTo>
                    <a:pt x="3014" y="758"/>
                  </a:lnTo>
                  <a:lnTo>
                    <a:pt x="3010" y="750"/>
                  </a:lnTo>
                  <a:lnTo>
                    <a:pt x="3006" y="730"/>
                  </a:lnTo>
                  <a:lnTo>
                    <a:pt x="3006" y="730"/>
                  </a:lnTo>
                  <a:lnTo>
                    <a:pt x="2990" y="664"/>
                  </a:lnTo>
                  <a:lnTo>
                    <a:pt x="2982" y="630"/>
                  </a:lnTo>
                  <a:lnTo>
                    <a:pt x="2974" y="598"/>
                  </a:lnTo>
                  <a:lnTo>
                    <a:pt x="2974" y="598"/>
                  </a:lnTo>
                  <a:lnTo>
                    <a:pt x="2980" y="588"/>
                  </a:lnTo>
                  <a:lnTo>
                    <a:pt x="2984" y="578"/>
                  </a:lnTo>
                  <a:lnTo>
                    <a:pt x="2986" y="566"/>
                  </a:lnTo>
                  <a:lnTo>
                    <a:pt x="2992" y="556"/>
                  </a:lnTo>
                  <a:lnTo>
                    <a:pt x="2992" y="556"/>
                  </a:lnTo>
                  <a:lnTo>
                    <a:pt x="2998" y="558"/>
                  </a:lnTo>
                  <a:lnTo>
                    <a:pt x="3006" y="558"/>
                  </a:lnTo>
                  <a:lnTo>
                    <a:pt x="3006" y="558"/>
                  </a:lnTo>
                  <a:lnTo>
                    <a:pt x="3008" y="554"/>
                  </a:lnTo>
                  <a:lnTo>
                    <a:pt x="3008" y="550"/>
                  </a:lnTo>
                  <a:lnTo>
                    <a:pt x="3006" y="542"/>
                  </a:lnTo>
                  <a:lnTo>
                    <a:pt x="3004" y="532"/>
                  </a:lnTo>
                  <a:lnTo>
                    <a:pt x="3006" y="522"/>
                  </a:lnTo>
                  <a:lnTo>
                    <a:pt x="3006" y="522"/>
                  </a:lnTo>
                  <a:lnTo>
                    <a:pt x="3016" y="506"/>
                  </a:lnTo>
                  <a:lnTo>
                    <a:pt x="3022" y="492"/>
                  </a:lnTo>
                  <a:lnTo>
                    <a:pt x="3030" y="478"/>
                  </a:lnTo>
                  <a:lnTo>
                    <a:pt x="3040" y="462"/>
                  </a:lnTo>
                  <a:lnTo>
                    <a:pt x="3040" y="462"/>
                  </a:lnTo>
                  <a:lnTo>
                    <a:pt x="3048" y="462"/>
                  </a:lnTo>
                  <a:lnTo>
                    <a:pt x="3054" y="462"/>
                  </a:lnTo>
                  <a:lnTo>
                    <a:pt x="3060" y="462"/>
                  </a:lnTo>
                  <a:lnTo>
                    <a:pt x="3064" y="462"/>
                  </a:lnTo>
                  <a:lnTo>
                    <a:pt x="3064" y="462"/>
                  </a:lnTo>
                  <a:lnTo>
                    <a:pt x="3062" y="458"/>
                  </a:lnTo>
                  <a:lnTo>
                    <a:pt x="3062" y="456"/>
                  </a:lnTo>
                  <a:lnTo>
                    <a:pt x="3058" y="454"/>
                  </a:lnTo>
                  <a:lnTo>
                    <a:pt x="3058" y="454"/>
                  </a:lnTo>
                  <a:lnTo>
                    <a:pt x="3064" y="448"/>
                  </a:lnTo>
                  <a:lnTo>
                    <a:pt x="3070" y="442"/>
                  </a:lnTo>
                  <a:lnTo>
                    <a:pt x="3074" y="438"/>
                  </a:lnTo>
                  <a:lnTo>
                    <a:pt x="3076" y="434"/>
                  </a:lnTo>
                  <a:lnTo>
                    <a:pt x="3074" y="430"/>
                  </a:lnTo>
                  <a:lnTo>
                    <a:pt x="3074" y="430"/>
                  </a:lnTo>
                  <a:lnTo>
                    <a:pt x="3068" y="430"/>
                  </a:lnTo>
                  <a:lnTo>
                    <a:pt x="3066" y="432"/>
                  </a:lnTo>
                  <a:lnTo>
                    <a:pt x="3064" y="436"/>
                  </a:lnTo>
                  <a:lnTo>
                    <a:pt x="3060" y="438"/>
                  </a:lnTo>
                  <a:lnTo>
                    <a:pt x="3060" y="438"/>
                  </a:lnTo>
                  <a:lnTo>
                    <a:pt x="3058" y="436"/>
                  </a:lnTo>
                  <a:lnTo>
                    <a:pt x="3056" y="432"/>
                  </a:lnTo>
                  <a:lnTo>
                    <a:pt x="3058" y="424"/>
                  </a:lnTo>
                  <a:lnTo>
                    <a:pt x="3060" y="414"/>
                  </a:lnTo>
                  <a:lnTo>
                    <a:pt x="3062" y="408"/>
                  </a:lnTo>
                  <a:lnTo>
                    <a:pt x="3060" y="402"/>
                  </a:lnTo>
                  <a:lnTo>
                    <a:pt x="3060" y="402"/>
                  </a:lnTo>
                  <a:lnTo>
                    <a:pt x="3056" y="406"/>
                  </a:lnTo>
                  <a:lnTo>
                    <a:pt x="3054" y="410"/>
                  </a:lnTo>
                  <a:lnTo>
                    <a:pt x="3052" y="420"/>
                  </a:lnTo>
                  <a:lnTo>
                    <a:pt x="3052" y="430"/>
                  </a:lnTo>
                  <a:lnTo>
                    <a:pt x="3050" y="438"/>
                  </a:lnTo>
                  <a:lnTo>
                    <a:pt x="3050" y="438"/>
                  </a:lnTo>
                  <a:lnTo>
                    <a:pt x="3040" y="440"/>
                  </a:lnTo>
                  <a:lnTo>
                    <a:pt x="3032" y="442"/>
                  </a:lnTo>
                  <a:lnTo>
                    <a:pt x="3024" y="442"/>
                  </a:lnTo>
                  <a:lnTo>
                    <a:pt x="3016" y="438"/>
                  </a:lnTo>
                  <a:lnTo>
                    <a:pt x="3016" y="438"/>
                  </a:lnTo>
                  <a:lnTo>
                    <a:pt x="3014" y="420"/>
                  </a:lnTo>
                  <a:lnTo>
                    <a:pt x="3012" y="410"/>
                  </a:lnTo>
                  <a:lnTo>
                    <a:pt x="3008" y="402"/>
                  </a:lnTo>
                  <a:lnTo>
                    <a:pt x="3008" y="402"/>
                  </a:lnTo>
                  <a:lnTo>
                    <a:pt x="3008" y="406"/>
                  </a:lnTo>
                  <a:lnTo>
                    <a:pt x="3006" y="412"/>
                  </a:lnTo>
                  <a:lnTo>
                    <a:pt x="3010" y="422"/>
                  </a:lnTo>
                  <a:lnTo>
                    <a:pt x="3012" y="432"/>
                  </a:lnTo>
                  <a:lnTo>
                    <a:pt x="3012" y="436"/>
                  </a:lnTo>
                  <a:lnTo>
                    <a:pt x="3010" y="440"/>
                  </a:lnTo>
                  <a:lnTo>
                    <a:pt x="3010" y="440"/>
                  </a:lnTo>
                  <a:lnTo>
                    <a:pt x="3006" y="440"/>
                  </a:lnTo>
                  <a:lnTo>
                    <a:pt x="3004" y="442"/>
                  </a:lnTo>
                  <a:lnTo>
                    <a:pt x="3002" y="444"/>
                  </a:lnTo>
                  <a:lnTo>
                    <a:pt x="2998" y="444"/>
                  </a:lnTo>
                  <a:lnTo>
                    <a:pt x="2998" y="444"/>
                  </a:lnTo>
                  <a:lnTo>
                    <a:pt x="2998" y="448"/>
                  </a:lnTo>
                  <a:lnTo>
                    <a:pt x="3000" y="448"/>
                  </a:lnTo>
                  <a:lnTo>
                    <a:pt x="3002" y="450"/>
                  </a:lnTo>
                  <a:lnTo>
                    <a:pt x="3002" y="452"/>
                  </a:lnTo>
                  <a:lnTo>
                    <a:pt x="3002" y="452"/>
                  </a:lnTo>
                  <a:lnTo>
                    <a:pt x="2998" y="456"/>
                  </a:lnTo>
                  <a:lnTo>
                    <a:pt x="2994" y="460"/>
                  </a:lnTo>
                  <a:lnTo>
                    <a:pt x="2984" y="464"/>
                  </a:lnTo>
                  <a:lnTo>
                    <a:pt x="2980" y="466"/>
                  </a:lnTo>
                  <a:lnTo>
                    <a:pt x="2976" y="470"/>
                  </a:lnTo>
                  <a:lnTo>
                    <a:pt x="2976" y="474"/>
                  </a:lnTo>
                  <a:lnTo>
                    <a:pt x="2976" y="478"/>
                  </a:lnTo>
                  <a:lnTo>
                    <a:pt x="2976" y="478"/>
                  </a:lnTo>
                  <a:lnTo>
                    <a:pt x="2964" y="486"/>
                  </a:lnTo>
                  <a:lnTo>
                    <a:pt x="2958" y="490"/>
                  </a:lnTo>
                  <a:lnTo>
                    <a:pt x="2954" y="494"/>
                  </a:lnTo>
                  <a:lnTo>
                    <a:pt x="2954" y="494"/>
                  </a:lnTo>
                  <a:lnTo>
                    <a:pt x="2948" y="488"/>
                  </a:lnTo>
                  <a:lnTo>
                    <a:pt x="2944" y="482"/>
                  </a:lnTo>
                  <a:lnTo>
                    <a:pt x="2940" y="464"/>
                  </a:lnTo>
                  <a:lnTo>
                    <a:pt x="2934" y="450"/>
                  </a:lnTo>
                  <a:lnTo>
                    <a:pt x="2932" y="442"/>
                  </a:lnTo>
                  <a:lnTo>
                    <a:pt x="2926" y="438"/>
                  </a:lnTo>
                  <a:lnTo>
                    <a:pt x="2926" y="438"/>
                  </a:lnTo>
                  <a:lnTo>
                    <a:pt x="2926" y="434"/>
                  </a:lnTo>
                  <a:lnTo>
                    <a:pt x="2928" y="432"/>
                  </a:lnTo>
                  <a:lnTo>
                    <a:pt x="2928" y="428"/>
                  </a:lnTo>
                  <a:lnTo>
                    <a:pt x="2928" y="426"/>
                  </a:lnTo>
                  <a:lnTo>
                    <a:pt x="2928" y="426"/>
                  </a:lnTo>
                  <a:lnTo>
                    <a:pt x="2924" y="422"/>
                  </a:lnTo>
                  <a:lnTo>
                    <a:pt x="2918" y="420"/>
                  </a:lnTo>
                  <a:lnTo>
                    <a:pt x="2918" y="420"/>
                  </a:lnTo>
                  <a:lnTo>
                    <a:pt x="2924" y="410"/>
                  </a:lnTo>
                  <a:lnTo>
                    <a:pt x="2928" y="408"/>
                  </a:lnTo>
                  <a:lnTo>
                    <a:pt x="2934" y="406"/>
                  </a:lnTo>
                  <a:lnTo>
                    <a:pt x="2934" y="406"/>
                  </a:lnTo>
                  <a:lnTo>
                    <a:pt x="2936" y="412"/>
                  </a:lnTo>
                  <a:lnTo>
                    <a:pt x="2934" y="420"/>
                  </a:lnTo>
                  <a:lnTo>
                    <a:pt x="2934" y="420"/>
                  </a:lnTo>
                  <a:lnTo>
                    <a:pt x="2946" y="412"/>
                  </a:lnTo>
                  <a:lnTo>
                    <a:pt x="2958" y="404"/>
                  </a:lnTo>
                  <a:lnTo>
                    <a:pt x="2968" y="394"/>
                  </a:lnTo>
                  <a:lnTo>
                    <a:pt x="2972" y="386"/>
                  </a:lnTo>
                  <a:lnTo>
                    <a:pt x="2974" y="380"/>
                  </a:lnTo>
                  <a:lnTo>
                    <a:pt x="2974" y="380"/>
                  </a:lnTo>
                  <a:lnTo>
                    <a:pt x="2968" y="376"/>
                  </a:lnTo>
                  <a:lnTo>
                    <a:pt x="2962" y="374"/>
                  </a:lnTo>
                  <a:lnTo>
                    <a:pt x="2954" y="374"/>
                  </a:lnTo>
                  <a:lnTo>
                    <a:pt x="2948" y="372"/>
                  </a:lnTo>
                  <a:lnTo>
                    <a:pt x="2948" y="372"/>
                  </a:lnTo>
                  <a:lnTo>
                    <a:pt x="2942" y="376"/>
                  </a:lnTo>
                  <a:lnTo>
                    <a:pt x="2936" y="380"/>
                  </a:lnTo>
                  <a:lnTo>
                    <a:pt x="2932" y="384"/>
                  </a:lnTo>
                  <a:lnTo>
                    <a:pt x="2932" y="388"/>
                  </a:lnTo>
                  <a:lnTo>
                    <a:pt x="2932" y="392"/>
                  </a:lnTo>
                  <a:lnTo>
                    <a:pt x="2932" y="392"/>
                  </a:lnTo>
                  <a:lnTo>
                    <a:pt x="2920" y="398"/>
                  </a:lnTo>
                  <a:lnTo>
                    <a:pt x="2910" y="400"/>
                  </a:lnTo>
                  <a:lnTo>
                    <a:pt x="2910" y="400"/>
                  </a:lnTo>
                  <a:lnTo>
                    <a:pt x="2902" y="416"/>
                  </a:lnTo>
                  <a:lnTo>
                    <a:pt x="2894" y="430"/>
                  </a:lnTo>
                  <a:lnTo>
                    <a:pt x="2894" y="430"/>
                  </a:lnTo>
                  <a:lnTo>
                    <a:pt x="2894" y="446"/>
                  </a:lnTo>
                  <a:lnTo>
                    <a:pt x="2894" y="460"/>
                  </a:lnTo>
                  <a:lnTo>
                    <a:pt x="2894" y="472"/>
                  </a:lnTo>
                  <a:lnTo>
                    <a:pt x="2896" y="486"/>
                  </a:lnTo>
                  <a:lnTo>
                    <a:pt x="2896" y="486"/>
                  </a:lnTo>
                  <a:lnTo>
                    <a:pt x="2892" y="486"/>
                  </a:lnTo>
                  <a:lnTo>
                    <a:pt x="2890" y="486"/>
                  </a:lnTo>
                  <a:lnTo>
                    <a:pt x="2888" y="482"/>
                  </a:lnTo>
                  <a:lnTo>
                    <a:pt x="2888" y="478"/>
                  </a:lnTo>
                  <a:lnTo>
                    <a:pt x="2886" y="476"/>
                  </a:lnTo>
                  <a:lnTo>
                    <a:pt x="2884" y="476"/>
                  </a:lnTo>
                  <a:lnTo>
                    <a:pt x="2884" y="476"/>
                  </a:lnTo>
                  <a:lnTo>
                    <a:pt x="2878" y="448"/>
                  </a:lnTo>
                  <a:lnTo>
                    <a:pt x="2870" y="422"/>
                  </a:lnTo>
                  <a:lnTo>
                    <a:pt x="2862" y="394"/>
                  </a:lnTo>
                  <a:lnTo>
                    <a:pt x="2854" y="362"/>
                  </a:lnTo>
                  <a:lnTo>
                    <a:pt x="2854" y="362"/>
                  </a:lnTo>
                  <a:lnTo>
                    <a:pt x="2852" y="360"/>
                  </a:lnTo>
                  <a:lnTo>
                    <a:pt x="2850" y="360"/>
                  </a:lnTo>
                  <a:lnTo>
                    <a:pt x="2850" y="360"/>
                  </a:lnTo>
                  <a:lnTo>
                    <a:pt x="2846" y="338"/>
                  </a:lnTo>
                  <a:lnTo>
                    <a:pt x="2838" y="312"/>
                  </a:lnTo>
                  <a:lnTo>
                    <a:pt x="2820" y="260"/>
                  </a:lnTo>
                  <a:lnTo>
                    <a:pt x="2820" y="260"/>
                  </a:lnTo>
                  <a:lnTo>
                    <a:pt x="2830" y="256"/>
                  </a:lnTo>
                  <a:lnTo>
                    <a:pt x="2838" y="250"/>
                  </a:lnTo>
                  <a:lnTo>
                    <a:pt x="2838" y="250"/>
                  </a:lnTo>
                  <a:lnTo>
                    <a:pt x="2838" y="244"/>
                  </a:lnTo>
                  <a:lnTo>
                    <a:pt x="2834" y="240"/>
                  </a:lnTo>
                  <a:lnTo>
                    <a:pt x="2828" y="236"/>
                  </a:lnTo>
                  <a:lnTo>
                    <a:pt x="2822" y="236"/>
                  </a:lnTo>
                  <a:lnTo>
                    <a:pt x="2822" y="236"/>
                  </a:lnTo>
                  <a:lnTo>
                    <a:pt x="2822" y="236"/>
                  </a:lnTo>
                  <a:lnTo>
                    <a:pt x="2822" y="238"/>
                  </a:lnTo>
                  <a:lnTo>
                    <a:pt x="2822" y="240"/>
                  </a:lnTo>
                  <a:lnTo>
                    <a:pt x="2820" y="242"/>
                  </a:lnTo>
                  <a:lnTo>
                    <a:pt x="2820" y="242"/>
                  </a:lnTo>
                  <a:lnTo>
                    <a:pt x="2816" y="240"/>
                  </a:lnTo>
                  <a:lnTo>
                    <a:pt x="2816" y="236"/>
                  </a:lnTo>
                  <a:lnTo>
                    <a:pt x="2816" y="232"/>
                  </a:lnTo>
                  <a:lnTo>
                    <a:pt x="2820" y="230"/>
                  </a:lnTo>
                  <a:lnTo>
                    <a:pt x="2820" y="230"/>
                  </a:lnTo>
                  <a:lnTo>
                    <a:pt x="2814" y="226"/>
                  </a:lnTo>
                  <a:lnTo>
                    <a:pt x="2812" y="222"/>
                  </a:lnTo>
                  <a:lnTo>
                    <a:pt x="2808" y="216"/>
                  </a:lnTo>
                  <a:lnTo>
                    <a:pt x="2802" y="214"/>
                  </a:lnTo>
                  <a:lnTo>
                    <a:pt x="2802" y="214"/>
                  </a:lnTo>
                  <a:lnTo>
                    <a:pt x="2800" y="216"/>
                  </a:lnTo>
                  <a:lnTo>
                    <a:pt x="2798" y="220"/>
                  </a:lnTo>
                  <a:lnTo>
                    <a:pt x="2798" y="226"/>
                  </a:lnTo>
                  <a:lnTo>
                    <a:pt x="2800" y="232"/>
                  </a:lnTo>
                  <a:lnTo>
                    <a:pt x="2798" y="234"/>
                  </a:lnTo>
                  <a:lnTo>
                    <a:pt x="2796" y="236"/>
                  </a:lnTo>
                  <a:lnTo>
                    <a:pt x="2796" y="236"/>
                  </a:lnTo>
                  <a:lnTo>
                    <a:pt x="2800" y="238"/>
                  </a:lnTo>
                  <a:lnTo>
                    <a:pt x="2806" y="238"/>
                  </a:lnTo>
                  <a:lnTo>
                    <a:pt x="2806" y="238"/>
                  </a:lnTo>
                  <a:lnTo>
                    <a:pt x="2840" y="366"/>
                  </a:lnTo>
                  <a:lnTo>
                    <a:pt x="2858" y="430"/>
                  </a:lnTo>
                  <a:lnTo>
                    <a:pt x="2878" y="490"/>
                  </a:lnTo>
                  <a:lnTo>
                    <a:pt x="2878" y="490"/>
                  </a:lnTo>
                  <a:lnTo>
                    <a:pt x="2876" y="494"/>
                  </a:lnTo>
                  <a:lnTo>
                    <a:pt x="2878" y="496"/>
                  </a:lnTo>
                  <a:lnTo>
                    <a:pt x="2878" y="496"/>
                  </a:lnTo>
                  <a:lnTo>
                    <a:pt x="2884" y="514"/>
                  </a:lnTo>
                  <a:lnTo>
                    <a:pt x="2890" y="536"/>
                  </a:lnTo>
                  <a:lnTo>
                    <a:pt x="2894" y="562"/>
                  </a:lnTo>
                  <a:lnTo>
                    <a:pt x="2902" y="582"/>
                  </a:lnTo>
                  <a:lnTo>
                    <a:pt x="2902" y="582"/>
                  </a:lnTo>
                  <a:lnTo>
                    <a:pt x="2904" y="598"/>
                  </a:lnTo>
                  <a:lnTo>
                    <a:pt x="2908" y="618"/>
                  </a:lnTo>
                  <a:lnTo>
                    <a:pt x="2910" y="638"/>
                  </a:lnTo>
                  <a:lnTo>
                    <a:pt x="2910" y="656"/>
                  </a:lnTo>
                  <a:lnTo>
                    <a:pt x="2910" y="656"/>
                  </a:lnTo>
                  <a:lnTo>
                    <a:pt x="2902" y="656"/>
                  </a:lnTo>
                  <a:lnTo>
                    <a:pt x="2896" y="658"/>
                  </a:lnTo>
                  <a:lnTo>
                    <a:pt x="2890" y="660"/>
                  </a:lnTo>
                  <a:lnTo>
                    <a:pt x="2888" y="660"/>
                  </a:lnTo>
                  <a:lnTo>
                    <a:pt x="2884" y="658"/>
                  </a:lnTo>
                  <a:lnTo>
                    <a:pt x="2884" y="658"/>
                  </a:lnTo>
                  <a:lnTo>
                    <a:pt x="2880" y="660"/>
                  </a:lnTo>
                  <a:lnTo>
                    <a:pt x="2880" y="664"/>
                  </a:lnTo>
                  <a:lnTo>
                    <a:pt x="2878" y="670"/>
                  </a:lnTo>
                  <a:lnTo>
                    <a:pt x="2876" y="672"/>
                  </a:lnTo>
                  <a:lnTo>
                    <a:pt x="2876" y="672"/>
                  </a:lnTo>
                  <a:lnTo>
                    <a:pt x="2868" y="672"/>
                  </a:lnTo>
                  <a:lnTo>
                    <a:pt x="2864" y="674"/>
                  </a:lnTo>
                  <a:lnTo>
                    <a:pt x="2862" y="676"/>
                  </a:lnTo>
                  <a:lnTo>
                    <a:pt x="2862" y="676"/>
                  </a:lnTo>
                  <a:lnTo>
                    <a:pt x="2868" y="682"/>
                  </a:lnTo>
                  <a:lnTo>
                    <a:pt x="2876" y="688"/>
                  </a:lnTo>
                  <a:lnTo>
                    <a:pt x="2894" y="694"/>
                  </a:lnTo>
                  <a:lnTo>
                    <a:pt x="2910" y="702"/>
                  </a:lnTo>
                  <a:lnTo>
                    <a:pt x="2916" y="706"/>
                  </a:lnTo>
                  <a:lnTo>
                    <a:pt x="2922" y="714"/>
                  </a:lnTo>
                  <a:lnTo>
                    <a:pt x="2922" y="714"/>
                  </a:lnTo>
                  <a:lnTo>
                    <a:pt x="2924" y="752"/>
                  </a:lnTo>
                  <a:lnTo>
                    <a:pt x="2930" y="790"/>
                  </a:lnTo>
                  <a:lnTo>
                    <a:pt x="2934" y="830"/>
                  </a:lnTo>
                  <a:lnTo>
                    <a:pt x="2938" y="872"/>
                  </a:lnTo>
                  <a:lnTo>
                    <a:pt x="2938" y="872"/>
                  </a:lnTo>
                  <a:lnTo>
                    <a:pt x="2700" y="874"/>
                  </a:lnTo>
                  <a:lnTo>
                    <a:pt x="2452" y="874"/>
                  </a:lnTo>
                  <a:lnTo>
                    <a:pt x="2452" y="874"/>
                  </a:lnTo>
                  <a:lnTo>
                    <a:pt x="2448" y="852"/>
                  </a:lnTo>
                  <a:lnTo>
                    <a:pt x="2448" y="830"/>
                  </a:lnTo>
                  <a:lnTo>
                    <a:pt x="2448" y="806"/>
                  </a:lnTo>
                  <a:lnTo>
                    <a:pt x="2446" y="786"/>
                  </a:lnTo>
                  <a:lnTo>
                    <a:pt x="2446" y="786"/>
                  </a:lnTo>
                  <a:lnTo>
                    <a:pt x="2456" y="782"/>
                  </a:lnTo>
                  <a:lnTo>
                    <a:pt x="2464" y="776"/>
                  </a:lnTo>
                  <a:lnTo>
                    <a:pt x="2464" y="776"/>
                  </a:lnTo>
                  <a:lnTo>
                    <a:pt x="2462" y="774"/>
                  </a:lnTo>
                  <a:lnTo>
                    <a:pt x="2460" y="776"/>
                  </a:lnTo>
                  <a:lnTo>
                    <a:pt x="2458" y="776"/>
                  </a:lnTo>
                  <a:lnTo>
                    <a:pt x="2456" y="774"/>
                  </a:lnTo>
                  <a:lnTo>
                    <a:pt x="2456" y="774"/>
                  </a:lnTo>
                  <a:lnTo>
                    <a:pt x="2458" y="768"/>
                  </a:lnTo>
                  <a:lnTo>
                    <a:pt x="2458" y="764"/>
                  </a:lnTo>
                  <a:lnTo>
                    <a:pt x="2458" y="758"/>
                  </a:lnTo>
                  <a:lnTo>
                    <a:pt x="2460" y="754"/>
                  </a:lnTo>
                  <a:lnTo>
                    <a:pt x="2460" y="754"/>
                  </a:lnTo>
                  <a:lnTo>
                    <a:pt x="2462" y="756"/>
                  </a:lnTo>
                  <a:lnTo>
                    <a:pt x="2464" y="758"/>
                  </a:lnTo>
                  <a:lnTo>
                    <a:pt x="2466" y="758"/>
                  </a:lnTo>
                  <a:lnTo>
                    <a:pt x="2466" y="758"/>
                  </a:lnTo>
                  <a:lnTo>
                    <a:pt x="2466" y="754"/>
                  </a:lnTo>
                  <a:lnTo>
                    <a:pt x="2468" y="750"/>
                  </a:lnTo>
                  <a:lnTo>
                    <a:pt x="2468" y="748"/>
                  </a:lnTo>
                  <a:lnTo>
                    <a:pt x="2468" y="748"/>
                  </a:lnTo>
                  <a:lnTo>
                    <a:pt x="2466" y="746"/>
                  </a:lnTo>
                  <a:lnTo>
                    <a:pt x="2466" y="746"/>
                  </a:lnTo>
                  <a:lnTo>
                    <a:pt x="2464" y="746"/>
                  </a:lnTo>
                  <a:lnTo>
                    <a:pt x="2464" y="746"/>
                  </a:lnTo>
                  <a:lnTo>
                    <a:pt x="2464" y="744"/>
                  </a:lnTo>
                  <a:lnTo>
                    <a:pt x="2466" y="746"/>
                  </a:lnTo>
                  <a:lnTo>
                    <a:pt x="2466" y="746"/>
                  </a:lnTo>
                  <a:lnTo>
                    <a:pt x="2468" y="744"/>
                  </a:lnTo>
                  <a:lnTo>
                    <a:pt x="2468" y="744"/>
                  </a:lnTo>
                  <a:lnTo>
                    <a:pt x="2468" y="740"/>
                  </a:lnTo>
                  <a:lnTo>
                    <a:pt x="2466" y="736"/>
                  </a:lnTo>
                  <a:lnTo>
                    <a:pt x="2462" y="726"/>
                  </a:lnTo>
                  <a:lnTo>
                    <a:pt x="2462" y="726"/>
                  </a:lnTo>
                  <a:lnTo>
                    <a:pt x="2462" y="724"/>
                  </a:lnTo>
                  <a:lnTo>
                    <a:pt x="2466" y="722"/>
                  </a:lnTo>
                  <a:lnTo>
                    <a:pt x="2468" y="722"/>
                  </a:lnTo>
                  <a:lnTo>
                    <a:pt x="2468" y="718"/>
                  </a:lnTo>
                  <a:lnTo>
                    <a:pt x="2468" y="718"/>
                  </a:lnTo>
                  <a:lnTo>
                    <a:pt x="2464" y="716"/>
                  </a:lnTo>
                  <a:lnTo>
                    <a:pt x="2458" y="714"/>
                  </a:lnTo>
                  <a:lnTo>
                    <a:pt x="2450" y="714"/>
                  </a:lnTo>
                  <a:lnTo>
                    <a:pt x="2446" y="714"/>
                  </a:lnTo>
                  <a:lnTo>
                    <a:pt x="2446" y="714"/>
                  </a:lnTo>
                  <a:lnTo>
                    <a:pt x="2446" y="704"/>
                  </a:lnTo>
                  <a:lnTo>
                    <a:pt x="2448" y="700"/>
                  </a:lnTo>
                  <a:lnTo>
                    <a:pt x="2448" y="694"/>
                  </a:lnTo>
                  <a:lnTo>
                    <a:pt x="2448" y="688"/>
                  </a:lnTo>
                  <a:lnTo>
                    <a:pt x="2448" y="688"/>
                  </a:lnTo>
                  <a:lnTo>
                    <a:pt x="2452" y="688"/>
                  </a:lnTo>
                  <a:lnTo>
                    <a:pt x="2452" y="686"/>
                  </a:lnTo>
                  <a:lnTo>
                    <a:pt x="2454" y="684"/>
                  </a:lnTo>
                  <a:lnTo>
                    <a:pt x="2456" y="682"/>
                  </a:lnTo>
                  <a:lnTo>
                    <a:pt x="2456" y="682"/>
                  </a:lnTo>
                  <a:lnTo>
                    <a:pt x="2454" y="678"/>
                  </a:lnTo>
                  <a:lnTo>
                    <a:pt x="2452" y="674"/>
                  </a:lnTo>
                  <a:lnTo>
                    <a:pt x="2452" y="664"/>
                  </a:lnTo>
                  <a:lnTo>
                    <a:pt x="2454" y="654"/>
                  </a:lnTo>
                  <a:lnTo>
                    <a:pt x="2458" y="646"/>
                  </a:lnTo>
                  <a:lnTo>
                    <a:pt x="2458" y="646"/>
                  </a:lnTo>
                  <a:lnTo>
                    <a:pt x="2456" y="640"/>
                  </a:lnTo>
                  <a:lnTo>
                    <a:pt x="2454" y="636"/>
                  </a:lnTo>
                  <a:lnTo>
                    <a:pt x="2450" y="632"/>
                  </a:lnTo>
                  <a:lnTo>
                    <a:pt x="2448" y="626"/>
                  </a:lnTo>
                  <a:lnTo>
                    <a:pt x="2448" y="626"/>
                  </a:lnTo>
                  <a:lnTo>
                    <a:pt x="2436" y="626"/>
                  </a:lnTo>
                  <a:lnTo>
                    <a:pt x="2422" y="626"/>
                  </a:lnTo>
                  <a:lnTo>
                    <a:pt x="2398" y="626"/>
                  </a:lnTo>
                  <a:lnTo>
                    <a:pt x="2372" y="630"/>
                  </a:lnTo>
                  <a:lnTo>
                    <a:pt x="2346" y="630"/>
                  </a:lnTo>
                  <a:lnTo>
                    <a:pt x="2346" y="630"/>
                  </a:lnTo>
                  <a:lnTo>
                    <a:pt x="2344" y="632"/>
                  </a:lnTo>
                  <a:lnTo>
                    <a:pt x="2342" y="636"/>
                  </a:lnTo>
                  <a:lnTo>
                    <a:pt x="2340" y="642"/>
                  </a:lnTo>
                  <a:lnTo>
                    <a:pt x="2340" y="642"/>
                  </a:lnTo>
                  <a:lnTo>
                    <a:pt x="2336" y="640"/>
                  </a:lnTo>
                  <a:lnTo>
                    <a:pt x="2334" y="636"/>
                  </a:lnTo>
                  <a:lnTo>
                    <a:pt x="2334" y="632"/>
                  </a:lnTo>
                  <a:lnTo>
                    <a:pt x="2332" y="628"/>
                  </a:lnTo>
                  <a:lnTo>
                    <a:pt x="2332" y="628"/>
                  </a:lnTo>
                  <a:lnTo>
                    <a:pt x="2308" y="628"/>
                  </a:lnTo>
                  <a:lnTo>
                    <a:pt x="2298" y="626"/>
                  </a:lnTo>
                  <a:lnTo>
                    <a:pt x="2288" y="622"/>
                  </a:lnTo>
                  <a:lnTo>
                    <a:pt x="2288" y="622"/>
                  </a:lnTo>
                  <a:lnTo>
                    <a:pt x="2284" y="626"/>
                  </a:lnTo>
                  <a:lnTo>
                    <a:pt x="2280" y="628"/>
                  </a:lnTo>
                  <a:lnTo>
                    <a:pt x="2280" y="628"/>
                  </a:lnTo>
                  <a:lnTo>
                    <a:pt x="2266" y="628"/>
                  </a:lnTo>
                  <a:lnTo>
                    <a:pt x="2260" y="628"/>
                  </a:lnTo>
                  <a:lnTo>
                    <a:pt x="2256" y="630"/>
                  </a:lnTo>
                  <a:lnTo>
                    <a:pt x="2252" y="636"/>
                  </a:lnTo>
                  <a:lnTo>
                    <a:pt x="2250" y="644"/>
                  </a:lnTo>
                  <a:lnTo>
                    <a:pt x="2250" y="666"/>
                  </a:lnTo>
                  <a:lnTo>
                    <a:pt x="2250" y="676"/>
                  </a:lnTo>
                  <a:lnTo>
                    <a:pt x="2248" y="684"/>
                  </a:lnTo>
                  <a:lnTo>
                    <a:pt x="2248" y="684"/>
                  </a:lnTo>
                  <a:lnTo>
                    <a:pt x="2252" y="688"/>
                  </a:lnTo>
                  <a:lnTo>
                    <a:pt x="2254" y="690"/>
                  </a:lnTo>
                  <a:lnTo>
                    <a:pt x="2256" y="690"/>
                  </a:lnTo>
                  <a:lnTo>
                    <a:pt x="2256" y="690"/>
                  </a:lnTo>
                  <a:lnTo>
                    <a:pt x="2252" y="696"/>
                  </a:lnTo>
                  <a:lnTo>
                    <a:pt x="2246" y="702"/>
                  </a:lnTo>
                  <a:lnTo>
                    <a:pt x="2242" y="708"/>
                  </a:lnTo>
                  <a:lnTo>
                    <a:pt x="2238" y="716"/>
                  </a:lnTo>
                  <a:lnTo>
                    <a:pt x="2238" y="716"/>
                  </a:lnTo>
                  <a:lnTo>
                    <a:pt x="2232" y="714"/>
                  </a:lnTo>
                  <a:lnTo>
                    <a:pt x="2226" y="716"/>
                  </a:lnTo>
                  <a:lnTo>
                    <a:pt x="2214" y="718"/>
                  </a:lnTo>
                  <a:lnTo>
                    <a:pt x="2214" y="718"/>
                  </a:lnTo>
                  <a:lnTo>
                    <a:pt x="2214" y="722"/>
                  </a:lnTo>
                  <a:lnTo>
                    <a:pt x="2218" y="724"/>
                  </a:lnTo>
                  <a:lnTo>
                    <a:pt x="2220" y="726"/>
                  </a:lnTo>
                  <a:lnTo>
                    <a:pt x="2226" y="726"/>
                  </a:lnTo>
                  <a:lnTo>
                    <a:pt x="2226" y="726"/>
                  </a:lnTo>
                  <a:lnTo>
                    <a:pt x="2218" y="730"/>
                  </a:lnTo>
                  <a:lnTo>
                    <a:pt x="2216" y="734"/>
                  </a:lnTo>
                  <a:lnTo>
                    <a:pt x="2214" y="738"/>
                  </a:lnTo>
                  <a:lnTo>
                    <a:pt x="2214" y="738"/>
                  </a:lnTo>
                  <a:lnTo>
                    <a:pt x="2220" y="742"/>
                  </a:lnTo>
                  <a:lnTo>
                    <a:pt x="2220" y="742"/>
                  </a:lnTo>
                  <a:lnTo>
                    <a:pt x="2218" y="754"/>
                  </a:lnTo>
                  <a:lnTo>
                    <a:pt x="2220" y="770"/>
                  </a:lnTo>
                  <a:lnTo>
                    <a:pt x="2224" y="776"/>
                  </a:lnTo>
                  <a:lnTo>
                    <a:pt x="2228" y="782"/>
                  </a:lnTo>
                  <a:lnTo>
                    <a:pt x="2234" y="788"/>
                  </a:lnTo>
                  <a:lnTo>
                    <a:pt x="2240" y="790"/>
                  </a:lnTo>
                  <a:lnTo>
                    <a:pt x="2240" y="790"/>
                  </a:lnTo>
                  <a:lnTo>
                    <a:pt x="2240" y="798"/>
                  </a:lnTo>
                  <a:lnTo>
                    <a:pt x="2238" y="806"/>
                  </a:lnTo>
                  <a:lnTo>
                    <a:pt x="2240" y="826"/>
                  </a:lnTo>
                  <a:lnTo>
                    <a:pt x="2240" y="850"/>
                  </a:lnTo>
                  <a:lnTo>
                    <a:pt x="2240" y="872"/>
                  </a:lnTo>
                  <a:lnTo>
                    <a:pt x="2240" y="872"/>
                  </a:lnTo>
                  <a:lnTo>
                    <a:pt x="2162" y="876"/>
                  </a:lnTo>
                  <a:lnTo>
                    <a:pt x="2076" y="880"/>
                  </a:lnTo>
                  <a:lnTo>
                    <a:pt x="1988" y="880"/>
                  </a:lnTo>
                  <a:lnTo>
                    <a:pt x="1902" y="878"/>
                  </a:lnTo>
                  <a:lnTo>
                    <a:pt x="1902" y="878"/>
                  </a:lnTo>
                  <a:lnTo>
                    <a:pt x="1890" y="882"/>
                  </a:lnTo>
                  <a:lnTo>
                    <a:pt x="1876" y="884"/>
                  </a:lnTo>
                  <a:lnTo>
                    <a:pt x="1864" y="884"/>
                  </a:lnTo>
                  <a:lnTo>
                    <a:pt x="1854" y="882"/>
                  </a:lnTo>
                  <a:lnTo>
                    <a:pt x="1854" y="882"/>
                  </a:lnTo>
                  <a:lnTo>
                    <a:pt x="1854" y="880"/>
                  </a:lnTo>
                  <a:lnTo>
                    <a:pt x="1856" y="874"/>
                  </a:lnTo>
                  <a:lnTo>
                    <a:pt x="1854" y="864"/>
                  </a:lnTo>
                  <a:lnTo>
                    <a:pt x="1854" y="864"/>
                  </a:lnTo>
                  <a:lnTo>
                    <a:pt x="1860" y="864"/>
                  </a:lnTo>
                  <a:lnTo>
                    <a:pt x="1862" y="860"/>
                  </a:lnTo>
                  <a:lnTo>
                    <a:pt x="1862" y="856"/>
                  </a:lnTo>
                  <a:lnTo>
                    <a:pt x="1862" y="852"/>
                  </a:lnTo>
                  <a:lnTo>
                    <a:pt x="1862" y="852"/>
                  </a:lnTo>
                  <a:lnTo>
                    <a:pt x="1860" y="850"/>
                  </a:lnTo>
                  <a:lnTo>
                    <a:pt x="1858" y="850"/>
                  </a:lnTo>
                  <a:lnTo>
                    <a:pt x="1854" y="850"/>
                  </a:lnTo>
                  <a:lnTo>
                    <a:pt x="1852" y="850"/>
                  </a:lnTo>
                  <a:lnTo>
                    <a:pt x="1852" y="850"/>
                  </a:lnTo>
                  <a:lnTo>
                    <a:pt x="1850" y="846"/>
                  </a:lnTo>
                  <a:lnTo>
                    <a:pt x="1852" y="844"/>
                  </a:lnTo>
                  <a:lnTo>
                    <a:pt x="1854" y="844"/>
                  </a:lnTo>
                  <a:lnTo>
                    <a:pt x="1854" y="842"/>
                  </a:lnTo>
                  <a:lnTo>
                    <a:pt x="1854" y="842"/>
                  </a:lnTo>
                  <a:lnTo>
                    <a:pt x="1852" y="834"/>
                  </a:lnTo>
                  <a:lnTo>
                    <a:pt x="1852" y="834"/>
                  </a:lnTo>
                  <a:lnTo>
                    <a:pt x="1842" y="834"/>
                  </a:lnTo>
                  <a:lnTo>
                    <a:pt x="1836" y="834"/>
                  </a:lnTo>
                  <a:lnTo>
                    <a:pt x="1822" y="832"/>
                  </a:lnTo>
                  <a:lnTo>
                    <a:pt x="1810" y="828"/>
                  </a:lnTo>
                  <a:lnTo>
                    <a:pt x="1804" y="828"/>
                  </a:lnTo>
                  <a:lnTo>
                    <a:pt x="1798" y="828"/>
                  </a:lnTo>
                  <a:lnTo>
                    <a:pt x="1798" y="828"/>
                  </a:lnTo>
                  <a:lnTo>
                    <a:pt x="1796" y="822"/>
                  </a:lnTo>
                  <a:lnTo>
                    <a:pt x="1794" y="820"/>
                  </a:lnTo>
                  <a:lnTo>
                    <a:pt x="1790" y="818"/>
                  </a:lnTo>
                  <a:lnTo>
                    <a:pt x="1790" y="818"/>
                  </a:lnTo>
                  <a:lnTo>
                    <a:pt x="1792" y="812"/>
                  </a:lnTo>
                  <a:lnTo>
                    <a:pt x="1792" y="804"/>
                  </a:lnTo>
                  <a:lnTo>
                    <a:pt x="1794" y="798"/>
                  </a:lnTo>
                  <a:lnTo>
                    <a:pt x="1796" y="796"/>
                  </a:lnTo>
                  <a:lnTo>
                    <a:pt x="1800" y="794"/>
                  </a:lnTo>
                  <a:lnTo>
                    <a:pt x="1800" y="794"/>
                  </a:lnTo>
                  <a:lnTo>
                    <a:pt x="1808" y="748"/>
                  </a:lnTo>
                  <a:lnTo>
                    <a:pt x="1820" y="704"/>
                  </a:lnTo>
                  <a:lnTo>
                    <a:pt x="1846" y="616"/>
                  </a:lnTo>
                  <a:lnTo>
                    <a:pt x="1846" y="616"/>
                  </a:lnTo>
                  <a:lnTo>
                    <a:pt x="1868" y="530"/>
                  </a:lnTo>
                  <a:lnTo>
                    <a:pt x="1888" y="442"/>
                  </a:lnTo>
                  <a:lnTo>
                    <a:pt x="1910" y="358"/>
                  </a:lnTo>
                  <a:lnTo>
                    <a:pt x="1932" y="276"/>
                  </a:lnTo>
                  <a:lnTo>
                    <a:pt x="1932" y="276"/>
                  </a:lnTo>
                  <a:lnTo>
                    <a:pt x="1936" y="276"/>
                  </a:lnTo>
                  <a:lnTo>
                    <a:pt x="1938" y="282"/>
                  </a:lnTo>
                  <a:lnTo>
                    <a:pt x="1938" y="282"/>
                  </a:lnTo>
                  <a:lnTo>
                    <a:pt x="1942" y="280"/>
                  </a:lnTo>
                  <a:lnTo>
                    <a:pt x="1944" y="276"/>
                  </a:lnTo>
                  <a:lnTo>
                    <a:pt x="1946" y="270"/>
                  </a:lnTo>
                  <a:lnTo>
                    <a:pt x="1944" y="266"/>
                  </a:lnTo>
                  <a:lnTo>
                    <a:pt x="1944" y="266"/>
                  </a:lnTo>
                  <a:lnTo>
                    <a:pt x="1940" y="266"/>
                  </a:lnTo>
                  <a:lnTo>
                    <a:pt x="1938" y="268"/>
                  </a:lnTo>
                  <a:lnTo>
                    <a:pt x="1936" y="270"/>
                  </a:lnTo>
                  <a:lnTo>
                    <a:pt x="1934" y="268"/>
                  </a:lnTo>
                  <a:lnTo>
                    <a:pt x="1934" y="268"/>
                  </a:lnTo>
                  <a:lnTo>
                    <a:pt x="1936" y="258"/>
                  </a:lnTo>
                  <a:lnTo>
                    <a:pt x="1938" y="254"/>
                  </a:lnTo>
                  <a:lnTo>
                    <a:pt x="1938" y="248"/>
                  </a:lnTo>
                  <a:lnTo>
                    <a:pt x="1938" y="248"/>
                  </a:lnTo>
                  <a:lnTo>
                    <a:pt x="1946" y="248"/>
                  </a:lnTo>
                  <a:lnTo>
                    <a:pt x="1946" y="248"/>
                  </a:lnTo>
                  <a:lnTo>
                    <a:pt x="1942" y="238"/>
                  </a:lnTo>
                  <a:lnTo>
                    <a:pt x="1942" y="226"/>
                  </a:lnTo>
                  <a:lnTo>
                    <a:pt x="1942" y="226"/>
                  </a:lnTo>
                  <a:lnTo>
                    <a:pt x="1938" y="226"/>
                  </a:lnTo>
                  <a:lnTo>
                    <a:pt x="1936" y="224"/>
                  </a:lnTo>
                  <a:lnTo>
                    <a:pt x="1936" y="224"/>
                  </a:lnTo>
                  <a:lnTo>
                    <a:pt x="1928" y="234"/>
                  </a:lnTo>
                  <a:lnTo>
                    <a:pt x="1924" y="238"/>
                  </a:lnTo>
                  <a:lnTo>
                    <a:pt x="1918" y="242"/>
                  </a:lnTo>
                  <a:lnTo>
                    <a:pt x="1918" y="242"/>
                  </a:lnTo>
                  <a:lnTo>
                    <a:pt x="1920" y="244"/>
                  </a:lnTo>
                  <a:lnTo>
                    <a:pt x="1922" y="246"/>
                  </a:lnTo>
                  <a:lnTo>
                    <a:pt x="1924" y="246"/>
                  </a:lnTo>
                  <a:lnTo>
                    <a:pt x="1926" y="246"/>
                  </a:lnTo>
                  <a:lnTo>
                    <a:pt x="1926" y="246"/>
                  </a:lnTo>
                  <a:lnTo>
                    <a:pt x="1918" y="248"/>
                  </a:lnTo>
                  <a:lnTo>
                    <a:pt x="1912" y="250"/>
                  </a:lnTo>
                  <a:lnTo>
                    <a:pt x="1908" y="252"/>
                  </a:lnTo>
                  <a:lnTo>
                    <a:pt x="1906" y="254"/>
                  </a:lnTo>
                  <a:lnTo>
                    <a:pt x="1904" y="258"/>
                  </a:lnTo>
                  <a:lnTo>
                    <a:pt x="1904" y="264"/>
                  </a:lnTo>
                  <a:lnTo>
                    <a:pt x="1904" y="264"/>
                  </a:lnTo>
                  <a:lnTo>
                    <a:pt x="1912" y="264"/>
                  </a:lnTo>
                  <a:lnTo>
                    <a:pt x="1916" y="260"/>
                  </a:lnTo>
                  <a:lnTo>
                    <a:pt x="1920" y="252"/>
                  </a:lnTo>
                  <a:lnTo>
                    <a:pt x="1920" y="252"/>
                  </a:lnTo>
                  <a:lnTo>
                    <a:pt x="1922" y="260"/>
                  </a:lnTo>
                  <a:lnTo>
                    <a:pt x="1920" y="270"/>
                  </a:lnTo>
                  <a:lnTo>
                    <a:pt x="1918" y="288"/>
                  </a:lnTo>
                  <a:lnTo>
                    <a:pt x="1908" y="322"/>
                  </a:lnTo>
                  <a:lnTo>
                    <a:pt x="1908" y="322"/>
                  </a:lnTo>
                  <a:lnTo>
                    <a:pt x="1898" y="360"/>
                  </a:lnTo>
                  <a:lnTo>
                    <a:pt x="1884" y="400"/>
                  </a:lnTo>
                  <a:lnTo>
                    <a:pt x="1884" y="400"/>
                  </a:lnTo>
                  <a:lnTo>
                    <a:pt x="1872" y="450"/>
                  </a:lnTo>
                  <a:lnTo>
                    <a:pt x="1862" y="490"/>
                  </a:lnTo>
                  <a:lnTo>
                    <a:pt x="1850" y="530"/>
                  </a:lnTo>
                  <a:lnTo>
                    <a:pt x="1840" y="580"/>
                  </a:lnTo>
                  <a:lnTo>
                    <a:pt x="1840" y="580"/>
                  </a:lnTo>
                  <a:lnTo>
                    <a:pt x="1828" y="616"/>
                  </a:lnTo>
                  <a:lnTo>
                    <a:pt x="1818" y="656"/>
                  </a:lnTo>
                  <a:lnTo>
                    <a:pt x="1806" y="698"/>
                  </a:lnTo>
                  <a:lnTo>
                    <a:pt x="1796" y="732"/>
                  </a:lnTo>
                  <a:lnTo>
                    <a:pt x="1796" y="732"/>
                  </a:lnTo>
                  <a:lnTo>
                    <a:pt x="1782" y="732"/>
                  </a:lnTo>
                  <a:lnTo>
                    <a:pt x="1782" y="732"/>
                  </a:lnTo>
                  <a:lnTo>
                    <a:pt x="1778" y="724"/>
                  </a:lnTo>
                  <a:lnTo>
                    <a:pt x="1778" y="720"/>
                  </a:lnTo>
                  <a:lnTo>
                    <a:pt x="1780" y="716"/>
                  </a:lnTo>
                  <a:lnTo>
                    <a:pt x="1780" y="716"/>
                  </a:lnTo>
                  <a:lnTo>
                    <a:pt x="1778" y="714"/>
                  </a:lnTo>
                  <a:lnTo>
                    <a:pt x="1776" y="714"/>
                  </a:lnTo>
                  <a:lnTo>
                    <a:pt x="1776" y="714"/>
                  </a:lnTo>
                  <a:lnTo>
                    <a:pt x="1776" y="650"/>
                  </a:lnTo>
                  <a:lnTo>
                    <a:pt x="1774" y="588"/>
                  </a:lnTo>
                  <a:lnTo>
                    <a:pt x="1768" y="476"/>
                  </a:lnTo>
                  <a:lnTo>
                    <a:pt x="1768" y="476"/>
                  </a:lnTo>
                  <a:lnTo>
                    <a:pt x="1770" y="470"/>
                  </a:lnTo>
                  <a:lnTo>
                    <a:pt x="1770" y="466"/>
                  </a:lnTo>
                  <a:lnTo>
                    <a:pt x="1772" y="462"/>
                  </a:lnTo>
                  <a:lnTo>
                    <a:pt x="1770" y="456"/>
                  </a:lnTo>
                  <a:lnTo>
                    <a:pt x="1770" y="456"/>
                  </a:lnTo>
                  <a:lnTo>
                    <a:pt x="1768" y="454"/>
                  </a:lnTo>
                  <a:lnTo>
                    <a:pt x="1768" y="454"/>
                  </a:lnTo>
                  <a:lnTo>
                    <a:pt x="1770" y="450"/>
                  </a:lnTo>
                  <a:lnTo>
                    <a:pt x="1770" y="450"/>
                  </a:lnTo>
                  <a:lnTo>
                    <a:pt x="1768" y="448"/>
                  </a:lnTo>
                  <a:lnTo>
                    <a:pt x="1764" y="446"/>
                  </a:lnTo>
                  <a:lnTo>
                    <a:pt x="1756" y="446"/>
                  </a:lnTo>
                  <a:lnTo>
                    <a:pt x="1756" y="446"/>
                  </a:lnTo>
                  <a:lnTo>
                    <a:pt x="1754" y="450"/>
                  </a:lnTo>
                  <a:lnTo>
                    <a:pt x="1752" y="456"/>
                  </a:lnTo>
                  <a:lnTo>
                    <a:pt x="1748" y="458"/>
                  </a:lnTo>
                  <a:lnTo>
                    <a:pt x="1740" y="456"/>
                  </a:lnTo>
                  <a:lnTo>
                    <a:pt x="1740" y="456"/>
                  </a:lnTo>
                  <a:lnTo>
                    <a:pt x="1740" y="446"/>
                  </a:lnTo>
                  <a:lnTo>
                    <a:pt x="1740" y="438"/>
                  </a:lnTo>
                  <a:lnTo>
                    <a:pt x="1744" y="426"/>
                  </a:lnTo>
                  <a:lnTo>
                    <a:pt x="1744" y="426"/>
                  </a:lnTo>
                  <a:lnTo>
                    <a:pt x="1740" y="428"/>
                  </a:lnTo>
                  <a:lnTo>
                    <a:pt x="1738" y="432"/>
                  </a:lnTo>
                  <a:lnTo>
                    <a:pt x="1736" y="438"/>
                  </a:lnTo>
                  <a:lnTo>
                    <a:pt x="1734" y="458"/>
                  </a:lnTo>
                  <a:lnTo>
                    <a:pt x="1734" y="458"/>
                  </a:lnTo>
                  <a:lnTo>
                    <a:pt x="1726" y="462"/>
                  </a:lnTo>
                  <a:lnTo>
                    <a:pt x="1716" y="462"/>
                  </a:lnTo>
                  <a:lnTo>
                    <a:pt x="1716" y="462"/>
                  </a:lnTo>
                  <a:lnTo>
                    <a:pt x="1714" y="468"/>
                  </a:lnTo>
                  <a:lnTo>
                    <a:pt x="1714" y="474"/>
                  </a:lnTo>
                  <a:lnTo>
                    <a:pt x="1714" y="480"/>
                  </a:lnTo>
                  <a:lnTo>
                    <a:pt x="1716" y="488"/>
                  </a:lnTo>
                  <a:lnTo>
                    <a:pt x="1716" y="488"/>
                  </a:lnTo>
                  <a:lnTo>
                    <a:pt x="1720" y="486"/>
                  </a:lnTo>
                  <a:lnTo>
                    <a:pt x="1724" y="488"/>
                  </a:lnTo>
                  <a:lnTo>
                    <a:pt x="1728" y="490"/>
                  </a:lnTo>
                  <a:lnTo>
                    <a:pt x="1734" y="490"/>
                  </a:lnTo>
                  <a:lnTo>
                    <a:pt x="1734" y="490"/>
                  </a:lnTo>
                  <a:lnTo>
                    <a:pt x="1738" y="502"/>
                  </a:lnTo>
                  <a:lnTo>
                    <a:pt x="1740" y="516"/>
                  </a:lnTo>
                  <a:lnTo>
                    <a:pt x="1740" y="552"/>
                  </a:lnTo>
                  <a:lnTo>
                    <a:pt x="1740" y="622"/>
                  </a:lnTo>
                  <a:lnTo>
                    <a:pt x="1740" y="622"/>
                  </a:lnTo>
                  <a:lnTo>
                    <a:pt x="1738" y="660"/>
                  </a:lnTo>
                  <a:lnTo>
                    <a:pt x="1736" y="696"/>
                  </a:lnTo>
                  <a:lnTo>
                    <a:pt x="1736" y="696"/>
                  </a:lnTo>
                  <a:lnTo>
                    <a:pt x="1738" y="698"/>
                  </a:lnTo>
                  <a:lnTo>
                    <a:pt x="1740" y="698"/>
                  </a:lnTo>
                  <a:lnTo>
                    <a:pt x="1740" y="698"/>
                  </a:lnTo>
                  <a:lnTo>
                    <a:pt x="1738" y="702"/>
                  </a:lnTo>
                  <a:lnTo>
                    <a:pt x="1736" y="706"/>
                  </a:lnTo>
                  <a:lnTo>
                    <a:pt x="1736" y="716"/>
                  </a:lnTo>
                  <a:lnTo>
                    <a:pt x="1738" y="724"/>
                  </a:lnTo>
                  <a:lnTo>
                    <a:pt x="1736" y="728"/>
                  </a:lnTo>
                  <a:lnTo>
                    <a:pt x="1734" y="730"/>
                  </a:lnTo>
                  <a:lnTo>
                    <a:pt x="1734" y="730"/>
                  </a:lnTo>
                  <a:lnTo>
                    <a:pt x="1736" y="732"/>
                  </a:lnTo>
                  <a:lnTo>
                    <a:pt x="1738" y="734"/>
                  </a:lnTo>
                  <a:lnTo>
                    <a:pt x="1738" y="736"/>
                  </a:lnTo>
                  <a:lnTo>
                    <a:pt x="1738" y="736"/>
                  </a:lnTo>
                  <a:lnTo>
                    <a:pt x="1700" y="738"/>
                  </a:lnTo>
                  <a:lnTo>
                    <a:pt x="1666" y="740"/>
                  </a:lnTo>
                  <a:lnTo>
                    <a:pt x="1584" y="738"/>
                  </a:lnTo>
                  <a:lnTo>
                    <a:pt x="1584" y="738"/>
                  </a:lnTo>
                  <a:lnTo>
                    <a:pt x="1588" y="710"/>
                  </a:lnTo>
                  <a:lnTo>
                    <a:pt x="1592" y="676"/>
                  </a:lnTo>
                  <a:lnTo>
                    <a:pt x="1592" y="676"/>
                  </a:lnTo>
                  <a:lnTo>
                    <a:pt x="1594" y="676"/>
                  </a:lnTo>
                  <a:lnTo>
                    <a:pt x="1598" y="674"/>
                  </a:lnTo>
                  <a:lnTo>
                    <a:pt x="1598" y="674"/>
                  </a:lnTo>
                  <a:lnTo>
                    <a:pt x="1602" y="620"/>
                  </a:lnTo>
                  <a:lnTo>
                    <a:pt x="1610" y="566"/>
                  </a:lnTo>
                  <a:lnTo>
                    <a:pt x="1628" y="474"/>
                  </a:lnTo>
                  <a:lnTo>
                    <a:pt x="1628" y="474"/>
                  </a:lnTo>
                  <a:lnTo>
                    <a:pt x="1640" y="378"/>
                  </a:lnTo>
                  <a:lnTo>
                    <a:pt x="1656" y="292"/>
                  </a:lnTo>
                  <a:lnTo>
                    <a:pt x="1656" y="292"/>
                  </a:lnTo>
                  <a:lnTo>
                    <a:pt x="1662" y="294"/>
                  </a:lnTo>
                  <a:lnTo>
                    <a:pt x="1668" y="292"/>
                  </a:lnTo>
                  <a:lnTo>
                    <a:pt x="1668" y="292"/>
                  </a:lnTo>
                  <a:lnTo>
                    <a:pt x="1664" y="262"/>
                  </a:lnTo>
                  <a:lnTo>
                    <a:pt x="1662" y="250"/>
                  </a:lnTo>
                  <a:lnTo>
                    <a:pt x="1658" y="238"/>
                  </a:lnTo>
                  <a:lnTo>
                    <a:pt x="1658" y="238"/>
                  </a:lnTo>
                  <a:lnTo>
                    <a:pt x="1644" y="254"/>
                  </a:lnTo>
                  <a:lnTo>
                    <a:pt x="1638" y="262"/>
                  </a:lnTo>
                  <a:lnTo>
                    <a:pt x="1634" y="274"/>
                  </a:lnTo>
                  <a:lnTo>
                    <a:pt x="1634" y="274"/>
                  </a:lnTo>
                  <a:lnTo>
                    <a:pt x="1638" y="276"/>
                  </a:lnTo>
                  <a:lnTo>
                    <a:pt x="1644" y="278"/>
                  </a:lnTo>
                  <a:lnTo>
                    <a:pt x="1644" y="278"/>
                  </a:lnTo>
                  <a:lnTo>
                    <a:pt x="1636" y="338"/>
                  </a:lnTo>
                  <a:lnTo>
                    <a:pt x="1626" y="394"/>
                  </a:lnTo>
                  <a:lnTo>
                    <a:pt x="1616" y="446"/>
                  </a:lnTo>
                  <a:lnTo>
                    <a:pt x="1608" y="496"/>
                  </a:lnTo>
                  <a:lnTo>
                    <a:pt x="1608" y="496"/>
                  </a:lnTo>
                  <a:lnTo>
                    <a:pt x="1598" y="554"/>
                  </a:lnTo>
                  <a:lnTo>
                    <a:pt x="1598" y="554"/>
                  </a:lnTo>
                  <a:lnTo>
                    <a:pt x="1600" y="556"/>
                  </a:lnTo>
                  <a:lnTo>
                    <a:pt x="1602" y="556"/>
                  </a:lnTo>
                  <a:lnTo>
                    <a:pt x="1602" y="556"/>
                  </a:lnTo>
                  <a:lnTo>
                    <a:pt x="1600" y="562"/>
                  </a:lnTo>
                  <a:lnTo>
                    <a:pt x="1596" y="568"/>
                  </a:lnTo>
                  <a:lnTo>
                    <a:pt x="1596" y="574"/>
                  </a:lnTo>
                  <a:lnTo>
                    <a:pt x="1596" y="576"/>
                  </a:lnTo>
                  <a:lnTo>
                    <a:pt x="1598" y="578"/>
                  </a:lnTo>
                  <a:lnTo>
                    <a:pt x="1598" y="578"/>
                  </a:lnTo>
                  <a:lnTo>
                    <a:pt x="1588" y="614"/>
                  </a:lnTo>
                  <a:lnTo>
                    <a:pt x="1582" y="654"/>
                  </a:lnTo>
                  <a:lnTo>
                    <a:pt x="1568" y="736"/>
                  </a:lnTo>
                  <a:lnTo>
                    <a:pt x="1568" y="736"/>
                  </a:lnTo>
                  <a:lnTo>
                    <a:pt x="1552" y="740"/>
                  </a:lnTo>
                  <a:lnTo>
                    <a:pt x="1532" y="740"/>
                  </a:lnTo>
                  <a:lnTo>
                    <a:pt x="1494" y="740"/>
                  </a:lnTo>
                  <a:lnTo>
                    <a:pt x="1494" y="740"/>
                  </a:lnTo>
                  <a:lnTo>
                    <a:pt x="1494" y="730"/>
                  </a:lnTo>
                  <a:lnTo>
                    <a:pt x="1492" y="716"/>
                  </a:lnTo>
                  <a:lnTo>
                    <a:pt x="1492" y="702"/>
                  </a:lnTo>
                  <a:lnTo>
                    <a:pt x="1494" y="688"/>
                  </a:lnTo>
                  <a:lnTo>
                    <a:pt x="1494" y="688"/>
                  </a:lnTo>
                  <a:lnTo>
                    <a:pt x="1488" y="684"/>
                  </a:lnTo>
                  <a:lnTo>
                    <a:pt x="1488" y="684"/>
                  </a:lnTo>
                  <a:lnTo>
                    <a:pt x="1486" y="594"/>
                  </a:lnTo>
                  <a:lnTo>
                    <a:pt x="1482" y="508"/>
                  </a:lnTo>
                  <a:lnTo>
                    <a:pt x="1482" y="508"/>
                  </a:lnTo>
                  <a:lnTo>
                    <a:pt x="1488" y="504"/>
                  </a:lnTo>
                  <a:lnTo>
                    <a:pt x="1494" y="500"/>
                  </a:lnTo>
                  <a:lnTo>
                    <a:pt x="1508" y="494"/>
                  </a:lnTo>
                  <a:lnTo>
                    <a:pt x="1540" y="486"/>
                  </a:lnTo>
                  <a:lnTo>
                    <a:pt x="1540" y="486"/>
                  </a:lnTo>
                  <a:lnTo>
                    <a:pt x="1540" y="484"/>
                  </a:lnTo>
                  <a:lnTo>
                    <a:pt x="1536" y="484"/>
                  </a:lnTo>
                  <a:lnTo>
                    <a:pt x="1534" y="482"/>
                  </a:lnTo>
                  <a:lnTo>
                    <a:pt x="1534" y="478"/>
                  </a:lnTo>
                  <a:lnTo>
                    <a:pt x="1534" y="478"/>
                  </a:lnTo>
                  <a:lnTo>
                    <a:pt x="1546" y="466"/>
                  </a:lnTo>
                  <a:lnTo>
                    <a:pt x="1550" y="462"/>
                  </a:lnTo>
                  <a:lnTo>
                    <a:pt x="1550" y="458"/>
                  </a:lnTo>
                  <a:lnTo>
                    <a:pt x="1550" y="456"/>
                  </a:lnTo>
                  <a:lnTo>
                    <a:pt x="1546" y="452"/>
                  </a:lnTo>
                  <a:lnTo>
                    <a:pt x="1546" y="452"/>
                  </a:lnTo>
                  <a:lnTo>
                    <a:pt x="1542" y="454"/>
                  </a:lnTo>
                  <a:lnTo>
                    <a:pt x="1540" y="458"/>
                  </a:lnTo>
                  <a:lnTo>
                    <a:pt x="1538" y="462"/>
                  </a:lnTo>
                  <a:lnTo>
                    <a:pt x="1534" y="464"/>
                  </a:lnTo>
                  <a:lnTo>
                    <a:pt x="1534" y="464"/>
                  </a:lnTo>
                  <a:lnTo>
                    <a:pt x="1532" y="456"/>
                  </a:lnTo>
                  <a:lnTo>
                    <a:pt x="1532" y="448"/>
                  </a:lnTo>
                  <a:lnTo>
                    <a:pt x="1536" y="432"/>
                  </a:lnTo>
                  <a:lnTo>
                    <a:pt x="1536" y="432"/>
                  </a:lnTo>
                  <a:lnTo>
                    <a:pt x="1532" y="434"/>
                  </a:lnTo>
                  <a:lnTo>
                    <a:pt x="1530" y="438"/>
                  </a:lnTo>
                  <a:lnTo>
                    <a:pt x="1530" y="446"/>
                  </a:lnTo>
                  <a:lnTo>
                    <a:pt x="1528" y="456"/>
                  </a:lnTo>
                  <a:lnTo>
                    <a:pt x="1526" y="462"/>
                  </a:lnTo>
                  <a:lnTo>
                    <a:pt x="1524" y="466"/>
                  </a:lnTo>
                  <a:lnTo>
                    <a:pt x="1524" y="466"/>
                  </a:lnTo>
                  <a:lnTo>
                    <a:pt x="1520" y="462"/>
                  </a:lnTo>
                  <a:lnTo>
                    <a:pt x="1512" y="460"/>
                  </a:lnTo>
                  <a:lnTo>
                    <a:pt x="1498" y="462"/>
                  </a:lnTo>
                  <a:lnTo>
                    <a:pt x="1484" y="462"/>
                  </a:lnTo>
                  <a:lnTo>
                    <a:pt x="1480" y="462"/>
                  </a:lnTo>
                  <a:lnTo>
                    <a:pt x="1474" y="458"/>
                  </a:lnTo>
                  <a:lnTo>
                    <a:pt x="1474" y="458"/>
                  </a:lnTo>
                  <a:lnTo>
                    <a:pt x="1466" y="464"/>
                  </a:lnTo>
                  <a:lnTo>
                    <a:pt x="1460" y="466"/>
                  </a:lnTo>
                  <a:lnTo>
                    <a:pt x="1452" y="466"/>
                  </a:lnTo>
                  <a:lnTo>
                    <a:pt x="1452" y="466"/>
                  </a:lnTo>
                  <a:lnTo>
                    <a:pt x="1452" y="468"/>
                  </a:lnTo>
                  <a:lnTo>
                    <a:pt x="1456" y="470"/>
                  </a:lnTo>
                  <a:lnTo>
                    <a:pt x="1456" y="470"/>
                  </a:lnTo>
                  <a:lnTo>
                    <a:pt x="1452" y="474"/>
                  </a:lnTo>
                  <a:lnTo>
                    <a:pt x="1452" y="480"/>
                  </a:lnTo>
                  <a:lnTo>
                    <a:pt x="1452" y="492"/>
                  </a:lnTo>
                  <a:lnTo>
                    <a:pt x="1452" y="504"/>
                  </a:lnTo>
                  <a:lnTo>
                    <a:pt x="1452" y="510"/>
                  </a:lnTo>
                  <a:lnTo>
                    <a:pt x="1450" y="516"/>
                  </a:lnTo>
                  <a:lnTo>
                    <a:pt x="1450" y="516"/>
                  </a:lnTo>
                  <a:lnTo>
                    <a:pt x="1452" y="524"/>
                  </a:lnTo>
                  <a:lnTo>
                    <a:pt x="1452" y="534"/>
                  </a:lnTo>
                  <a:lnTo>
                    <a:pt x="1452" y="554"/>
                  </a:lnTo>
                  <a:lnTo>
                    <a:pt x="1450" y="574"/>
                  </a:lnTo>
                  <a:lnTo>
                    <a:pt x="1452" y="584"/>
                  </a:lnTo>
                  <a:lnTo>
                    <a:pt x="1454" y="592"/>
                  </a:lnTo>
                  <a:lnTo>
                    <a:pt x="1454" y="592"/>
                  </a:lnTo>
                  <a:lnTo>
                    <a:pt x="1450" y="602"/>
                  </a:lnTo>
                  <a:lnTo>
                    <a:pt x="1450" y="612"/>
                  </a:lnTo>
                  <a:lnTo>
                    <a:pt x="1450" y="640"/>
                  </a:lnTo>
                  <a:lnTo>
                    <a:pt x="1450" y="668"/>
                  </a:lnTo>
                  <a:lnTo>
                    <a:pt x="1448" y="678"/>
                  </a:lnTo>
                  <a:lnTo>
                    <a:pt x="1444" y="688"/>
                  </a:lnTo>
                  <a:lnTo>
                    <a:pt x="1444" y="688"/>
                  </a:lnTo>
                  <a:lnTo>
                    <a:pt x="1438" y="686"/>
                  </a:lnTo>
                  <a:lnTo>
                    <a:pt x="1432" y="688"/>
                  </a:lnTo>
                  <a:lnTo>
                    <a:pt x="1432" y="688"/>
                  </a:lnTo>
                  <a:lnTo>
                    <a:pt x="1432" y="694"/>
                  </a:lnTo>
                  <a:lnTo>
                    <a:pt x="1434" y="698"/>
                  </a:lnTo>
                  <a:lnTo>
                    <a:pt x="1434" y="702"/>
                  </a:lnTo>
                  <a:lnTo>
                    <a:pt x="1430" y="706"/>
                  </a:lnTo>
                  <a:lnTo>
                    <a:pt x="1430" y="706"/>
                  </a:lnTo>
                  <a:lnTo>
                    <a:pt x="1434" y="704"/>
                  </a:lnTo>
                  <a:lnTo>
                    <a:pt x="1440" y="704"/>
                  </a:lnTo>
                  <a:lnTo>
                    <a:pt x="1440" y="704"/>
                  </a:lnTo>
                  <a:lnTo>
                    <a:pt x="1440" y="698"/>
                  </a:lnTo>
                  <a:lnTo>
                    <a:pt x="1440" y="696"/>
                  </a:lnTo>
                  <a:lnTo>
                    <a:pt x="1442" y="692"/>
                  </a:lnTo>
                  <a:lnTo>
                    <a:pt x="1448" y="692"/>
                  </a:lnTo>
                  <a:lnTo>
                    <a:pt x="1448" y="692"/>
                  </a:lnTo>
                  <a:lnTo>
                    <a:pt x="1448" y="700"/>
                  </a:lnTo>
                  <a:lnTo>
                    <a:pt x="1446" y="704"/>
                  </a:lnTo>
                  <a:lnTo>
                    <a:pt x="1442" y="704"/>
                  </a:lnTo>
                  <a:lnTo>
                    <a:pt x="1442" y="704"/>
                  </a:lnTo>
                  <a:lnTo>
                    <a:pt x="1448" y="724"/>
                  </a:lnTo>
                  <a:lnTo>
                    <a:pt x="1448" y="734"/>
                  </a:lnTo>
                  <a:lnTo>
                    <a:pt x="1446" y="738"/>
                  </a:lnTo>
                  <a:lnTo>
                    <a:pt x="1442" y="742"/>
                  </a:lnTo>
                  <a:lnTo>
                    <a:pt x="1442" y="742"/>
                  </a:lnTo>
                  <a:lnTo>
                    <a:pt x="1434" y="740"/>
                  </a:lnTo>
                  <a:lnTo>
                    <a:pt x="1426" y="740"/>
                  </a:lnTo>
                  <a:lnTo>
                    <a:pt x="1410" y="742"/>
                  </a:lnTo>
                  <a:lnTo>
                    <a:pt x="1392" y="742"/>
                  </a:lnTo>
                  <a:lnTo>
                    <a:pt x="1372" y="740"/>
                  </a:lnTo>
                  <a:lnTo>
                    <a:pt x="1372" y="740"/>
                  </a:lnTo>
                  <a:lnTo>
                    <a:pt x="1370" y="552"/>
                  </a:lnTo>
                  <a:lnTo>
                    <a:pt x="1370" y="552"/>
                  </a:lnTo>
                  <a:lnTo>
                    <a:pt x="1376" y="546"/>
                  </a:lnTo>
                  <a:lnTo>
                    <a:pt x="1380" y="544"/>
                  </a:lnTo>
                  <a:lnTo>
                    <a:pt x="1384" y="542"/>
                  </a:lnTo>
                  <a:lnTo>
                    <a:pt x="1384" y="542"/>
                  </a:lnTo>
                  <a:lnTo>
                    <a:pt x="1382" y="540"/>
                  </a:lnTo>
                  <a:lnTo>
                    <a:pt x="1380" y="538"/>
                  </a:lnTo>
                  <a:lnTo>
                    <a:pt x="1372" y="538"/>
                  </a:lnTo>
                  <a:lnTo>
                    <a:pt x="1372" y="538"/>
                  </a:lnTo>
                  <a:lnTo>
                    <a:pt x="1370" y="524"/>
                  </a:lnTo>
                  <a:lnTo>
                    <a:pt x="1370" y="510"/>
                  </a:lnTo>
                  <a:lnTo>
                    <a:pt x="1370" y="494"/>
                  </a:lnTo>
                  <a:lnTo>
                    <a:pt x="1370" y="478"/>
                  </a:lnTo>
                  <a:lnTo>
                    <a:pt x="1370" y="478"/>
                  </a:lnTo>
                  <a:lnTo>
                    <a:pt x="1374" y="478"/>
                  </a:lnTo>
                  <a:lnTo>
                    <a:pt x="1378" y="476"/>
                  </a:lnTo>
                  <a:lnTo>
                    <a:pt x="1380" y="474"/>
                  </a:lnTo>
                  <a:lnTo>
                    <a:pt x="1384" y="474"/>
                  </a:lnTo>
                  <a:lnTo>
                    <a:pt x="1384" y="474"/>
                  </a:lnTo>
                  <a:lnTo>
                    <a:pt x="1382" y="472"/>
                  </a:lnTo>
                  <a:lnTo>
                    <a:pt x="1378" y="470"/>
                  </a:lnTo>
                  <a:lnTo>
                    <a:pt x="1370" y="470"/>
                  </a:lnTo>
                  <a:lnTo>
                    <a:pt x="1370" y="470"/>
                  </a:lnTo>
                  <a:lnTo>
                    <a:pt x="1368" y="454"/>
                  </a:lnTo>
                  <a:lnTo>
                    <a:pt x="1368" y="440"/>
                  </a:lnTo>
                  <a:lnTo>
                    <a:pt x="1370" y="410"/>
                  </a:lnTo>
                  <a:lnTo>
                    <a:pt x="1370" y="410"/>
                  </a:lnTo>
                  <a:lnTo>
                    <a:pt x="1386" y="404"/>
                  </a:lnTo>
                  <a:lnTo>
                    <a:pt x="1386" y="404"/>
                  </a:lnTo>
                  <a:lnTo>
                    <a:pt x="1378" y="402"/>
                  </a:lnTo>
                  <a:lnTo>
                    <a:pt x="1372" y="400"/>
                  </a:lnTo>
                  <a:lnTo>
                    <a:pt x="1368" y="398"/>
                  </a:lnTo>
                  <a:lnTo>
                    <a:pt x="1368" y="398"/>
                  </a:lnTo>
                  <a:lnTo>
                    <a:pt x="1366" y="390"/>
                  </a:lnTo>
                  <a:lnTo>
                    <a:pt x="1368" y="382"/>
                  </a:lnTo>
                  <a:lnTo>
                    <a:pt x="1370" y="378"/>
                  </a:lnTo>
                  <a:lnTo>
                    <a:pt x="1374" y="376"/>
                  </a:lnTo>
                  <a:lnTo>
                    <a:pt x="1386" y="372"/>
                  </a:lnTo>
                  <a:lnTo>
                    <a:pt x="1402" y="370"/>
                  </a:lnTo>
                  <a:lnTo>
                    <a:pt x="1402" y="370"/>
                  </a:lnTo>
                  <a:lnTo>
                    <a:pt x="1394" y="368"/>
                  </a:lnTo>
                  <a:lnTo>
                    <a:pt x="1384" y="368"/>
                  </a:lnTo>
                  <a:lnTo>
                    <a:pt x="1376" y="368"/>
                  </a:lnTo>
                  <a:lnTo>
                    <a:pt x="1368" y="366"/>
                  </a:lnTo>
                  <a:lnTo>
                    <a:pt x="1368" y="366"/>
                  </a:lnTo>
                  <a:lnTo>
                    <a:pt x="1368" y="360"/>
                  </a:lnTo>
                  <a:lnTo>
                    <a:pt x="1368" y="356"/>
                  </a:lnTo>
                  <a:lnTo>
                    <a:pt x="1368" y="352"/>
                  </a:lnTo>
                  <a:lnTo>
                    <a:pt x="1370" y="346"/>
                  </a:lnTo>
                  <a:lnTo>
                    <a:pt x="1370" y="346"/>
                  </a:lnTo>
                  <a:lnTo>
                    <a:pt x="1376" y="348"/>
                  </a:lnTo>
                  <a:lnTo>
                    <a:pt x="1380" y="350"/>
                  </a:lnTo>
                  <a:lnTo>
                    <a:pt x="1390" y="356"/>
                  </a:lnTo>
                  <a:lnTo>
                    <a:pt x="1390" y="356"/>
                  </a:lnTo>
                  <a:lnTo>
                    <a:pt x="1392" y="354"/>
                  </a:lnTo>
                  <a:lnTo>
                    <a:pt x="1394" y="352"/>
                  </a:lnTo>
                  <a:lnTo>
                    <a:pt x="1394" y="344"/>
                  </a:lnTo>
                  <a:lnTo>
                    <a:pt x="1394" y="340"/>
                  </a:lnTo>
                  <a:lnTo>
                    <a:pt x="1396" y="336"/>
                  </a:lnTo>
                  <a:lnTo>
                    <a:pt x="1398" y="334"/>
                  </a:lnTo>
                  <a:lnTo>
                    <a:pt x="1398" y="334"/>
                  </a:lnTo>
                  <a:lnTo>
                    <a:pt x="1394" y="334"/>
                  </a:lnTo>
                  <a:lnTo>
                    <a:pt x="1388" y="332"/>
                  </a:lnTo>
                  <a:lnTo>
                    <a:pt x="1382" y="332"/>
                  </a:lnTo>
                  <a:lnTo>
                    <a:pt x="1376" y="332"/>
                  </a:lnTo>
                  <a:lnTo>
                    <a:pt x="1376" y="332"/>
                  </a:lnTo>
                  <a:lnTo>
                    <a:pt x="1376" y="322"/>
                  </a:lnTo>
                  <a:lnTo>
                    <a:pt x="1372" y="318"/>
                  </a:lnTo>
                  <a:lnTo>
                    <a:pt x="1368" y="318"/>
                  </a:lnTo>
                  <a:lnTo>
                    <a:pt x="1368" y="318"/>
                  </a:lnTo>
                  <a:lnTo>
                    <a:pt x="1368" y="314"/>
                  </a:lnTo>
                  <a:lnTo>
                    <a:pt x="1370" y="312"/>
                  </a:lnTo>
                  <a:lnTo>
                    <a:pt x="1374" y="308"/>
                  </a:lnTo>
                  <a:lnTo>
                    <a:pt x="1380" y="306"/>
                  </a:lnTo>
                  <a:lnTo>
                    <a:pt x="1384" y="304"/>
                  </a:lnTo>
                  <a:lnTo>
                    <a:pt x="1384" y="300"/>
                  </a:lnTo>
                  <a:lnTo>
                    <a:pt x="1384" y="300"/>
                  </a:lnTo>
                  <a:lnTo>
                    <a:pt x="1366" y="298"/>
                  </a:lnTo>
                  <a:lnTo>
                    <a:pt x="1348" y="300"/>
                  </a:lnTo>
                  <a:lnTo>
                    <a:pt x="1348" y="300"/>
                  </a:lnTo>
                  <a:lnTo>
                    <a:pt x="1354" y="306"/>
                  </a:lnTo>
                  <a:lnTo>
                    <a:pt x="1360" y="312"/>
                  </a:lnTo>
                  <a:lnTo>
                    <a:pt x="1360" y="312"/>
                  </a:lnTo>
                  <a:lnTo>
                    <a:pt x="1358" y="326"/>
                  </a:lnTo>
                  <a:lnTo>
                    <a:pt x="1356" y="338"/>
                  </a:lnTo>
                  <a:lnTo>
                    <a:pt x="1358" y="350"/>
                  </a:lnTo>
                  <a:lnTo>
                    <a:pt x="1360" y="360"/>
                  </a:lnTo>
                  <a:lnTo>
                    <a:pt x="1360" y="360"/>
                  </a:lnTo>
                  <a:lnTo>
                    <a:pt x="1358" y="388"/>
                  </a:lnTo>
                  <a:lnTo>
                    <a:pt x="1356" y="420"/>
                  </a:lnTo>
                  <a:lnTo>
                    <a:pt x="1360" y="470"/>
                  </a:lnTo>
                  <a:lnTo>
                    <a:pt x="1360" y="470"/>
                  </a:lnTo>
                  <a:lnTo>
                    <a:pt x="1358" y="474"/>
                  </a:lnTo>
                  <a:lnTo>
                    <a:pt x="1358" y="480"/>
                  </a:lnTo>
                  <a:lnTo>
                    <a:pt x="1358" y="486"/>
                  </a:lnTo>
                  <a:lnTo>
                    <a:pt x="1360" y="490"/>
                  </a:lnTo>
                  <a:lnTo>
                    <a:pt x="1360" y="490"/>
                  </a:lnTo>
                  <a:lnTo>
                    <a:pt x="1358" y="494"/>
                  </a:lnTo>
                  <a:lnTo>
                    <a:pt x="1356" y="496"/>
                  </a:lnTo>
                  <a:lnTo>
                    <a:pt x="1352" y="502"/>
                  </a:lnTo>
                  <a:lnTo>
                    <a:pt x="1352" y="502"/>
                  </a:lnTo>
                  <a:lnTo>
                    <a:pt x="1356" y="508"/>
                  </a:lnTo>
                  <a:lnTo>
                    <a:pt x="1358" y="514"/>
                  </a:lnTo>
                  <a:lnTo>
                    <a:pt x="1358" y="532"/>
                  </a:lnTo>
                  <a:lnTo>
                    <a:pt x="1358" y="550"/>
                  </a:lnTo>
                  <a:lnTo>
                    <a:pt x="1358" y="558"/>
                  </a:lnTo>
                  <a:lnTo>
                    <a:pt x="1360" y="564"/>
                  </a:lnTo>
                  <a:lnTo>
                    <a:pt x="1360" y="564"/>
                  </a:lnTo>
                  <a:lnTo>
                    <a:pt x="1358" y="578"/>
                  </a:lnTo>
                  <a:lnTo>
                    <a:pt x="1358" y="592"/>
                  </a:lnTo>
                  <a:lnTo>
                    <a:pt x="1358" y="604"/>
                  </a:lnTo>
                  <a:lnTo>
                    <a:pt x="1358" y="610"/>
                  </a:lnTo>
                  <a:lnTo>
                    <a:pt x="1356" y="618"/>
                  </a:lnTo>
                  <a:lnTo>
                    <a:pt x="1356" y="618"/>
                  </a:lnTo>
                  <a:lnTo>
                    <a:pt x="1358" y="644"/>
                  </a:lnTo>
                  <a:lnTo>
                    <a:pt x="1360" y="678"/>
                  </a:lnTo>
                  <a:lnTo>
                    <a:pt x="1360" y="696"/>
                  </a:lnTo>
                  <a:lnTo>
                    <a:pt x="1358" y="712"/>
                  </a:lnTo>
                  <a:lnTo>
                    <a:pt x="1356" y="728"/>
                  </a:lnTo>
                  <a:lnTo>
                    <a:pt x="1352" y="742"/>
                  </a:lnTo>
                  <a:lnTo>
                    <a:pt x="1352" y="742"/>
                  </a:lnTo>
                  <a:lnTo>
                    <a:pt x="1330" y="742"/>
                  </a:lnTo>
                  <a:lnTo>
                    <a:pt x="1318" y="742"/>
                  </a:lnTo>
                  <a:lnTo>
                    <a:pt x="1310" y="740"/>
                  </a:lnTo>
                  <a:lnTo>
                    <a:pt x="1310" y="740"/>
                  </a:lnTo>
                  <a:lnTo>
                    <a:pt x="1310" y="730"/>
                  </a:lnTo>
                  <a:lnTo>
                    <a:pt x="1310" y="720"/>
                  </a:lnTo>
                  <a:lnTo>
                    <a:pt x="1310" y="710"/>
                  </a:lnTo>
                  <a:lnTo>
                    <a:pt x="1314" y="704"/>
                  </a:lnTo>
                  <a:lnTo>
                    <a:pt x="1318" y="702"/>
                  </a:lnTo>
                  <a:lnTo>
                    <a:pt x="1318" y="702"/>
                  </a:lnTo>
                  <a:lnTo>
                    <a:pt x="1310" y="700"/>
                  </a:lnTo>
                  <a:lnTo>
                    <a:pt x="1302" y="700"/>
                  </a:lnTo>
                  <a:lnTo>
                    <a:pt x="1294" y="700"/>
                  </a:lnTo>
                  <a:lnTo>
                    <a:pt x="1286" y="702"/>
                  </a:lnTo>
                  <a:lnTo>
                    <a:pt x="1286" y="702"/>
                  </a:lnTo>
                  <a:lnTo>
                    <a:pt x="1290" y="706"/>
                  </a:lnTo>
                  <a:lnTo>
                    <a:pt x="1292" y="710"/>
                  </a:lnTo>
                  <a:lnTo>
                    <a:pt x="1294" y="722"/>
                  </a:lnTo>
                  <a:lnTo>
                    <a:pt x="1292" y="740"/>
                  </a:lnTo>
                  <a:lnTo>
                    <a:pt x="1292" y="740"/>
                  </a:lnTo>
                  <a:lnTo>
                    <a:pt x="1288" y="742"/>
                  </a:lnTo>
                  <a:lnTo>
                    <a:pt x="1282" y="742"/>
                  </a:lnTo>
                  <a:lnTo>
                    <a:pt x="1272" y="740"/>
                  </a:lnTo>
                  <a:lnTo>
                    <a:pt x="1272" y="740"/>
                  </a:lnTo>
                  <a:lnTo>
                    <a:pt x="1266" y="580"/>
                  </a:lnTo>
                  <a:lnTo>
                    <a:pt x="1264" y="502"/>
                  </a:lnTo>
                  <a:lnTo>
                    <a:pt x="1260" y="432"/>
                  </a:lnTo>
                  <a:lnTo>
                    <a:pt x="1260" y="432"/>
                  </a:lnTo>
                  <a:lnTo>
                    <a:pt x="1238" y="432"/>
                  </a:lnTo>
                  <a:lnTo>
                    <a:pt x="1238" y="432"/>
                  </a:lnTo>
                  <a:lnTo>
                    <a:pt x="1238" y="420"/>
                  </a:lnTo>
                  <a:lnTo>
                    <a:pt x="1238" y="420"/>
                  </a:lnTo>
                  <a:lnTo>
                    <a:pt x="1230" y="420"/>
                  </a:lnTo>
                  <a:lnTo>
                    <a:pt x="1230" y="420"/>
                  </a:lnTo>
                  <a:lnTo>
                    <a:pt x="1232" y="428"/>
                  </a:lnTo>
                  <a:lnTo>
                    <a:pt x="1228" y="432"/>
                  </a:lnTo>
                  <a:lnTo>
                    <a:pt x="1222" y="434"/>
                  </a:lnTo>
                  <a:lnTo>
                    <a:pt x="1222" y="434"/>
                  </a:lnTo>
                  <a:lnTo>
                    <a:pt x="1220" y="434"/>
                  </a:lnTo>
                  <a:lnTo>
                    <a:pt x="1218" y="432"/>
                  </a:lnTo>
                  <a:lnTo>
                    <a:pt x="1218" y="432"/>
                  </a:lnTo>
                  <a:lnTo>
                    <a:pt x="1218" y="426"/>
                  </a:lnTo>
                  <a:lnTo>
                    <a:pt x="1216" y="422"/>
                  </a:lnTo>
                  <a:lnTo>
                    <a:pt x="1214" y="418"/>
                  </a:lnTo>
                  <a:lnTo>
                    <a:pt x="1208" y="418"/>
                  </a:lnTo>
                  <a:lnTo>
                    <a:pt x="1196" y="418"/>
                  </a:lnTo>
                  <a:lnTo>
                    <a:pt x="1182" y="418"/>
                  </a:lnTo>
                  <a:lnTo>
                    <a:pt x="1182" y="418"/>
                  </a:lnTo>
                  <a:lnTo>
                    <a:pt x="1180" y="408"/>
                  </a:lnTo>
                  <a:lnTo>
                    <a:pt x="1180" y="400"/>
                  </a:lnTo>
                  <a:lnTo>
                    <a:pt x="1180" y="392"/>
                  </a:lnTo>
                  <a:lnTo>
                    <a:pt x="1180" y="382"/>
                  </a:lnTo>
                  <a:lnTo>
                    <a:pt x="1180" y="382"/>
                  </a:lnTo>
                  <a:lnTo>
                    <a:pt x="1154" y="382"/>
                  </a:lnTo>
                  <a:lnTo>
                    <a:pt x="1142" y="382"/>
                  </a:lnTo>
                  <a:lnTo>
                    <a:pt x="1132" y="384"/>
                  </a:lnTo>
                  <a:lnTo>
                    <a:pt x="1132" y="384"/>
                  </a:lnTo>
                  <a:lnTo>
                    <a:pt x="1132" y="410"/>
                  </a:lnTo>
                  <a:lnTo>
                    <a:pt x="1132" y="434"/>
                  </a:lnTo>
                  <a:lnTo>
                    <a:pt x="1132" y="434"/>
                  </a:lnTo>
                  <a:lnTo>
                    <a:pt x="1112" y="438"/>
                  </a:lnTo>
                  <a:lnTo>
                    <a:pt x="1088" y="440"/>
                  </a:lnTo>
                  <a:lnTo>
                    <a:pt x="1062" y="438"/>
                  </a:lnTo>
                  <a:lnTo>
                    <a:pt x="1052" y="438"/>
                  </a:lnTo>
                  <a:lnTo>
                    <a:pt x="1042" y="434"/>
                  </a:lnTo>
                  <a:lnTo>
                    <a:pt x="1042" y="434"/>
                  </a:lnTo>
                  <a:lnTo>
                    <a:pt x="1040" y="448"/>
                  </a:lnTo>
                  <a:lnTo>
                    <a:pt x="1040" y="462"/>
                  </a:lnTo>
                  <a:lnTo>
                    <a:pt x="1038" y="478"/>
                  </a:lnTo>
                  <a:lnTo>
                    <a:pt x="1038" y="494"/>
                  </a:lnTo>
                  <a:lnTo>
                    <a:pt x="1038" y="494"/>
                  </a:lnTo>
                  <a:lnTo>
                    <a:pt x="1036" y="508"/>
                  </a:lnTo>
                  <a:lnTo>
                    <a:pt x="1034" y="522"/>
                  </a:lnTo>
                  <a:lnTo>
                    <a:pt x="1034" y="522"/>
                  </a:lnTo>
                  <a:lnTo>
                    <a:pt x="1032" y="526"/>
                  </a:lnTo>
                  <a:lnTo>
                    <a:pt x="1032" y="532"/>
                  </a:lnTo>
                  <a:lnTo>
                    <a:pt x="1032" y="532"/>
                  </a:lnTo>
                  <a:lnTo>
                    <a:pt x="1030" y="546"/>
                  </a:lnTo>
                  <a:lnTo>
                    <a:pt x="1026" y="558"/>
                  </a:lnTo>
                  <a:lnTo>
                    <a:pt x="1024" y="570"/>
                  </a:lnTo>
                  <a:lnTo>
                    <a:pt x="1022" y="580"/>
                  </a:lnTo>
                  <a:lnTo>
                    <a:pt x="1022" y="580"/>
                  </a:lnTo>
                  <a:lnTo>
                    <a:pt x="1022" y="596"/>
                  </a:lnTo>
                  <a:lnTo>
                    <a:pt x="1022" y="604"/>
                  </a:lnTo>
                  <a:lnTo>
                    <a:pt x="1018" y="610"/>
                  </a:lnTo>
                  <a:lnTo>
                    <a:pt x="1018" y="610"/>
                  </a:lnTo>
                  <a:lnTo>
                    <a:pt x="1020" y="612"/>
                  </a:lnTo>
                  <a:lnTo>
                    <a:pt x="1022" y="614"/>
                  </a:lnTo>
                  <a:lnTo>
                    <a:pt x="1022" y="616"/>
                  </a:lnTo>
                  <a:lnTo>
                    <a:pt x="1022" y="616"/>
                  </a:lnTo>
                  <a:lnTo>
                    <a:pt x="1018" y="630"/>
                  </a:lnTo>
                  <a:lnTo>
                    <a:pt x="1014" y="650"/>
                  </a:lnTo>
                  <a:lnTo>
                    <a:pt x="1008" y="690"/>
                  </a:lnTo>
                  <a:lnTo>
                    <a:pt x="1000" y="766"/>
                  </a:lnTo>
                  <a:lnTo>
                    <a:pt x="1000" y="766"/>
                  </a:lnTo>
                  <a:lnTo>
                    <a:pt x="996" y="786"/>
                  </a:lnTo>
                  <a:lnTo>
                    <a:pt x="994" y="796"/>
                  </a:lnTo>
                  <a:lnTo>
                    <a:pt x="994" y="806"/>
                  </a:lnTo>
                  <a:lnTo>
                    <a:pt x="994" y="806"/>
                  </a:lnTo>
                  <a:lnTo>
                    <a:pt x="988" y="834"/>
                  </a:lnTo>
                  <a:lnTo>
                    <a:pt x="984" y="850"/>
                  </a:lnTo>
                  <a:lnTo>
                    <a:pt x="986" y="864"/>
                  </a:lnTo>
                  <a:lnTo>
                    <a:pt x="986" y="864"/>
                  </a:lnTo>
                  <a:lnTo>
                    <a:pt x="982" y="866"/>
                  </a:lnTo>
                  <a:lnTo>
                    <a:pt x="978" y="868"/>
                  </a:lnTo>
                  <a:lnTo>
                    <a:pt x="976" y="868"/>
                  </a:lnTo>
                  <a:lnTo>
                    <a:pt x="972" y="868"/>
                  </a:lnTo>
                  <a:lnTo>
                    <a:pt x="972" y="868"/>
                  </a:lnTo>
                  <a:lnTo>
                    <a:pt x="970" y="864"/>
                  </a:lnTo>
                  <a:lnTo>
                    <a:pt x="968" y="860"/>
                  </a:lnTo>
                  <a:lnTo>
                    <a:pt x="962" y="852"/>
                  </a:lnTo>
                  <a:lnTo>
                    <a:pt x="956" y="844"/>
                  </a:lnTo>
                  <a:lnTo>
                    <a:pt x="954" y="840"/>
                  </a:lnTo>
                  <a:lnTo>
                    <a:pt x="952" y="834"/>
                  </a:lnTo>
                  <a:lnTo>
                    <a:pt x="952" y="834"/>
                  </a:lnTo>
                  <a:lnTo>
                    <a:pt x="948" y="836"/>
                  </a:lnTo>
                  <a:lnTo>
                    <a:pt x="944" y="834"/>
                  </a:lnTo>
                  <a:lnTo>
                    <a:pt x="940" y="832"/>
                  </a:lnTo>
                  <a:lnTo>
                    <a:pt x="936" y="830"/>
                  </a:lnTo>
                  <a:lnTo>
                    <a:pt x="936" y="830"/>
                  </a:lnTo>
                  <a:lnTo>
                    <a:pt x="932" y="832"/>
                  </a:lnTo>
                  <a:lnTo>
                    <a:pt x="932" y="836"/>
                  </a:lnTo>
                  <a:lnTo>
                    <a:pt x="932" y="840"/>
                  </a:lnTo>
                  <a:lnTo>
                    <a:pt x="928" y="842"/>
                  </a:lnTo>
                  <a:lnTo>
                    <a:pt x="928" y="842"/>
                  </a:lnTo>
                  <a:lnTo>
                    <a:pt x="928" y="844"/>
                  </a:lnTo>
                  <a:lnTo>
                    <a:pt x="930" y="846"/>
                  </a:lnTo>
                  <a:lnTo>
                    <a:pt x="932" y="848"/>
                  </a:lnTo>
                  <a:lnTo>
                    <a:pt x="932" y="852"/>
                  </a:lnTo>
                  <a:lnTo>
                    <a:pt x="932" y="852"/>
                  </a:lnTo>
                  <a:lnTo>
                    <a:pt x="936" y="848"/>
                  </a:lnTo>
                  <a:lnTo>
                    <a:pt x="940" y="846"/>
                  </a:lnTo>
                  <a:lnTo>
                    <a:pt x="944" y="846"/>
                  </a:lnTo>
                  <a:lnTo>
                    <a:pt x="944" y="846"/>
                  </a:lnTo>
                  <a:lnTo>
                    <a:pt x="948" y="850"/>
                  </a:lnTo>
                  <a:lnTo>
                    <a:pt x="948" y="856"/>
                  </a:lnTo>
                  <a:lnTo>
                    <a:pt x="952" y="860"/>
                  </a:lnTo>
                  <a:lnTo>
                    <a:pt x="954" y="862"/>
                  </a:lnTo>
                  <a:lnTo>
                    <a:pt x="958" y="862"/>
                  </a:lnTo>
                  <a:lnTo>
                    <a:pt x="958" y="862"/>
                  </a:lnTo>
                  <a:lnTo>
                    <a:pt x="958" y="862"/>
                  </a:lnTo>
                  <a:lnTo>
                    <a:pt x="958" y="864"/>
                  </a:lnTo>
                  <a:lnTo>
                    <a:pt x="954" y="866"/>
                  </a:lnTo>
                  <a:lnTo>
                    <a:pt x="952" y="868"/>
                  </a:lnTo>
                  <a:lnTo>
                    <a:pt x="954" y="868"/>
                  </a:lnTo>
                  <a:lnTo>
                    <a:pt x="954" y="868"/>
                  </a:lnTo>
                  <a:lnTo>
                    <a:pt x="932" y="868"/>
                  </a:lnTo>
                  <a:lnTo>
                    <a:pt x="906" y="866"/>
                  </a:lnTo>
                  <a:lnTo>
                    <a:pt x="906" y="866"/>
                  </a:lnTo>
                  <a:lnTo>
                    <a:pt x="910" y="872"/>
                  </a:lnTo>
                  <a:lnTo>
                    <a:pt x="910" y="880"/>
                  </a:lnTo>
                  <a:lnTo>
                    <a:pt x="906" y="894"/>
                  </a:lnTo>
                  <a:lnTo>
                    <a:pt x="904" y="902"/>
                  </a:lnTo>
                  <a:lnTo>
                    <a:pt x="904" y="910"/>
                  </a:lnTo>
                  <a:lnTo>
                    <a:pt x="906" y="916"/>
                  </a:lnTo>
                  <a:lnTo>
                    <a:pt x="910" y="920"/>
                  </a:lnTo>
                  <a:lnTo>
                    <a:pt x="910" y="920"/>
                  </a:lnTo>
                  <a:lnTo>
                    <a:pt x="914" y="918"/>
                  </a:lnTo>
                  <a:lnTo>
                    <a:pt x="914" y="914"/>
                  </a:lnTo>
                  <a:lnTo>
                    <a:pt x="912" y="910"/>
                  </a:lnTo>
                  <a:lnTo>
                    <a:pt x="914" y="906"/>
                  </a:lnTo>
                  <a:lnTo>
                    <a:pt x="914" y="906"/>
                  </a:lnTo>
                  <a:lnTo>
                    <a:pt x="918" y="906"/>
                  </a:lnTo>
                  <a:lnTo>
                    <a:pt x="920" y="910"/>
                  </a:lnTo>
                  <a:lnTo>
                    <a:pt x="922" y="918"/>
                  </a:lnTo>
                  <a:lnTo>
                    <a:pt x="924" y="926"/>
                  </a:lnTo>
                  <a:lnTo>
                    <a:pt x="924" y="932"/>
                  </a:lnTo>
                  <a:lnTo>
                    <a:pt x="924" y="932"/>
                  </a:lnTo>
                  <a:lnTo>
                    <a:pt x="922" y="940"/>
                  </a:lnTo>
                  <a:lnTo>
                    <a:pt x="918" y="948"/>
                  </a:lnTo>
                  <a:lnTo>
                    <a:pt x="916" y="956"/>
                  </a:lnTo>
                  <a:lnTo>
                    <a:pt x="918" y="962"/>
                  </a:lnTo>
                  <a:lnTo>
                    <a:pt x="918" y="962"/>
                  </a:lnTo>
                  <a:lnTo>
                    <a:pt x="910" y="964"/>
                  </a:lnTo>
                  <a:lnTo>
                    <a:pt x="902" y="964"/>
                  </a:lnTo>
                  <a:lnTo>
                    <a:pt x="894" y="960"/>
                  </a:lnTo>
                  <a:lnTo>
                    <a:pt x="894" y="960"/>
                  </a:lnTo>
                  <a:lnTo>
                    <a:pt x="890" y="954"/>
                  </a:lnTo>
                  <a:lnTo>
                    <a:pt x="886" y="946"/>
                  </a:lnTo>
                  <a:lnTo>
                    <a:pt x="886" y="946"/>
                  </a:lnTo>
                  <a:lnTo>
                    <a:pt x="882" y="946"/>
                  </a:lnTo>
                  <a:lnTo>
                    <a:pt x="882" y="948"/>
                  </a:lnTo>
                  <a:lnTo>
                    <a:pt x="884" y="952"/>
                  </a:lnTo>
                  <a:lnTo>
                    <a:pt x="884" y="956"/>
                  </a:lnTo>
                  <a:lnTo>
                    <a:pt x="884" y="956"/>
                  </a:lnTo>
                  <a:lnTo>
                    <a:pt x="880" y="954"/>
                  </a:lnTo>
                  <a:lnTo>
                    <a:pt x="880" y="958"/>
                  </a:lnTo>
                  <a:lnTo>
                    <a:pt x="880" y="958"/>
                  </a:lnTo>
                  <a:lnTo>
                    <a:pt x="870" y="956"/>
                  </a:lnTo>
                  <a:lnTo>
                    <a:pt x="860" y="958"/>
                  </a:lnTo>
                  <a:lnTo>
                    <a:pt x="854" y="960"/>
                  </a:lnTo>
                  <a:lnTo>
                    <a:pt x="846" y="960"/>
                  </a:lnTo>
                  <a:lnTo>
                    <a:pt x="846" y="960"/>
                  </a:lnTo>
                  <a:lnTo>
                    <a:pt x="848" y="958"/>
                  </a:lnTo>
                  <a:lnTo>
                    <a:pt x="850" y="958"/>
                  </a:lnTo>
                  <a:lnTo>
                    <a:pt x="856" y="958"/>
                  </a:lnTo>
                  <a:lnTo>
                    <a:pt x="856" y="958"/>
                  </a:lnTo>
                  <a:lnTo>
                    <a:pt x="852" y="954"/>
                  </a:lnTo>
                  <a:lnTo>
                    <a:pt x="844" y="952"/>
                  </a:lnTo>
                  <a:lnTo>
                    <a:pt x="838" y="952"/>
                  </a:lnTo>
                  <a:lnTo>
                    <a:pt x="832" y="954"/>
                  </a:lnTo>
                  <a:lnTo>
                    <a:pt x="832" y="954"/>
                  </a:lnTo>
                  <a:lnTo>
                    <a:pt x="832" y="956"/>
                  </a:lnTo>
                  <a:lnTo>
                    <a:pt x="834" y="958"/>
                  </a:lnTo>
                  <a:lnTo>
                    <a:pt x="834" y="958"/>
                  </a:lnTo>
                  <a:lnTo>
                    <a:pt x="834" y="958"/>
                  </a:lnTo>
                  <a:lnTo>
                    <a:pt x="836" y="958"/>
                  </a:lnTo>
                  <a:lnTo>
                    <a:pt x="840" y="956"/>
                  </a:lnTo>
                  <a:lnTo>
                    <a:pt x="844" y="958"/>
                  </a:lnTo>
                  <a:lnTo>
                    <a:pt x="844" y="958"/>
                  </a:lnTo>
                  <a:lnTo>
                    <a:pt x="838" y="960"/>
                  </a:lnTo>
                  <a:lnTo>
                    <a:pt x="832" y="962"/>
                  </a:lnTo>
                  <a:lnTo>
                    <a:pt x="826" y="964"/>
                  </a:lnTo>
                  <a:lnTo>
                    <a:pt x="820" y="968"/>
                  </a:lnTo>
                  <a:lnTo>
                    <a:pt x="820" y="968"/>
                  </a:lnTo>
                  <a:lnTo>
                    <a:pt x="822" y="972"/>
                  </a:lnTo>
                  <a:lnTo>
                    <a:pt x="824" y="972"/>
                  </a:lnTo>
                  <a:lnTo>
                    <a:pt x="828" y="970"/>
                  </a:lnTo>
                  <a:lnTo>
                    <a:pt x="832" y="970"/>
                  </a:lnTo>
                  <a:lnTo>
                    <a:pt x="832" y="970"/>
                  </a:lnTo>
                  <a:lnTo>
                    <a:pt x="830" y="978"/>
                  </a:lnTo>
                  <a:lnTo>
                    <a:pt x="832" y="986"/>
                  </a:lnTo>
                  <a:lnTo>
                    <a:pt x="832" y="986"/>
                  </a:lnTo>
                  <a:lnTo>
                    <a:pt x="838" y="986"/>
                  </a:lnTo>
                  <a:lnTo>
                    <a:pt x="842" y="984"/>
                  </a:lnTo>
                  <a:lnTo>
                    <a:pt x="846" y="974"/>
                  </a:lnTo>
                  <a:lnTo>
                    <a:pt x="846" y="974"/>
                  </a:lnTo>
                  <a:lnTo>
                    <a:pt x="848" y="974"/>
                  </a:lnTo>
                  <a:lnTo>
                    <a:pt x="852" y="974"/>
                  </a:lnTo>
                  <a:lnTo>
                    <a:pt x="858" y="976"/>
                  </a:lnTo>
                  <a:lnTo>
                    <a:pt x="864" y="980"/>
                  </a:lnTo>
                  <a:lnTo>
                    <a:pt x="872" y="982"/>
                  </a:lnTo>
                  <a:lnTo>
                    <a:pt x="872" y="982"/>
                  </a:lnTo>
                  <a:lnTo>
                    <a:pt x="872" y="988"/>
                  </a:lnTo>
                  <a:lnTo>
                    <a:pt x="872" y="990"/>
                  </a:lnTo>
                  <a:lnTo>
                    <a:pt x="874" y="992"/>
                  </a:lnTo>
                  <a:lnTo>
                    <a:pt x="874" y="992"/>
                  </a:lnTo>
                  <a:lnTo>
                    <a:pt x="872" y="996"/>
                  </a:lnTo>
                  <a:lnTo>
                    <a:pt x="866" y="996"/>
                  </a:lnTo>
                  <a:lnTo>
                    <a:pt x="866" y="996"/>
                  </a:lnTo>
                  <a:lnTo>
                    <a:pt x="868" y="996"/>
                  </a:lnTo>
                  <a:lnTo>
                    <a:pt x="870" y="998"/>
                  </a:lnTo>
                  <a:lnTo>
                    <a:pt x="874" y="998"/>
                  </a:lnTo>
                  <a:lnTo>
                    <a:pt x="874" y="998"/>
                  </a:lnTo>
                  <a:lnTo>
                    <a:pt x="872" y="1006"/>
                  </a:lnTo>
                  <a:lnTo>
                    <a:pt x="872" y="1012"/>
                  </a:lnTo>
                  <a:lnTo>
                    <a:pt x="872" y="1020"/>
                  </a:lnTo>
                  <a:lnTo>
                    <a:pt x="872" y="1030"/>
                  </a:lnTo>
                  <a:lnTo>
                    <a:pt x="872" y="1030"/>
                  </a:lnTo>
                  <a:lnTo>
                    <a:pt x="870" y="1028"/>
                  </a:lnTo>
                  <a:lnTo>
                    <a:pt x="868" y="1030"/>
                  </a:lnTo>
                  <a:lnTo>
                    <a:pt x="870" y="1032"/>
                  </a:lnTo>
                  <a:lnTo>
                    <a:pt x="872" y="1034"/>
                  </a:lnTo>
                  <a:lnTo>
                    <a:pt x="872" y="1034"/>
                  </a:lnTo>
                  <a:lnTo>
                    <a:pt x="870" y="1036"/>
                  </a:lnTo>
                  <a:lnTo>
                    <a:pt x="868" y="1036"/>
                  </a:lnTo>
                  <a:lnTo>
                    <a:pt x="864" y="1034"/>
                  </a:lnTo>
                  <a:lnTo>
                    <a:pt x="862" y="1034"/>
                  </a:lnTo>
                  <a:lnTo>
                    <a:pt x="862" y="1034"/>
                  </a:lnTo>
                  <a:lnTo>
                    <a:pt x="862" y="1036"/>
                  </a:lnTo>
                  <a:lnTo>
                    <a:pt x="864" y="1038"/>
                  </a:lnTo>
                  <a:lnTo>
                    <a:pt x="870" y="1038"/>
                  </a:lnTo>
                  <a:lnTo>
                    <a:pt x="870" y="1038"/>
                  </a:lnTo>
                  <a:lnTo>
                    <a:pt x="868" y="1040"/>
                  </a:lnTo>
                  <a:lnTo>
                    <a:pt x="866" y="1044"/>
                  </a:lnTo>
                  <a:lnTo>
                    <a:pt x="860" y="1046"/>
                  </a:lnTo>
                  <a:lnTo>
                    <a:pt x="850" y="1046"/>
                  </a:lnTo>
                  <a:lnTo>
                    <a:pt x="844" y="1044"/>
                  </a:lnTo>
                  <a:lnTo>
                    <a:pt x="844" y="1044"/>
                  </a:lnTo>
                  <a:lnTo>
                    <a:pt x="844" y="1040"/>
                  </a:lnTo>
                  <a:lnTo>
                    <a:pt x="848" y="1040"/>
                  </a:lnTo>
                  <a:lnTo>
                    <a:pt x="856" y="1040"/>
                  </a:lnTo>
                  <a:lnTo>
                    <a:pt x="856" y="1040"/>
                  </a:lnTo>
                  <a:lnTo>
                    <a:pt x="856" y="1036"/>
                  </a:lnTo>
                  <a:lnTo>
                    <a:pt x="854" y="1036"/>
                  </a:lnTo>
                  <a:lnTo>
                    <a:pt x="852" y="1034"/>
                  </a:lnTo>
                  <a:lnTo>
                    <a:pt x="856" y="1034"/>
                  </a:lnTo>
                  <a:lnTo>
                    <a:pt x="856" y="1034"/>
                  </a:lnTo>
                  <a:lnTo>
                    <a:pt x="844" y="1034"/>
                  </a:lnTo>
                  <a:lnTo>
                    <a:pt x="836" y="1034"/>
                  </a:lnTo>
                  <a:lnTo>
                    <a:pt x="826" y="1032"/>
                  </a:lnTo>
                  <a:lnTo>
                    <a:pt x="826" y="1032"/>
                  </a:lnTo>
                  <a:lnTo>
                    <a:pt x="822" y="1036"/>
                  </a:lnTo>
                  <a:lnTo>
                    <a:pt x="820" y="1040"/>
                  </a:lnTo>
                  <a:lnTo>
                    <a:pt x="816" y="1044"/>
                  </a:lnTo>
                  <a:lnTo>
                    <a:pt x="812" y="1046"/>
                  </a:lnTo>
                  <a:lnTo>
                    <a:pt x="812" y="1046"/>
                  </a:lnTo>
                  <a:lnTo>
                    <a:pt x="814" y="1050"/>
                  </a:lnTo>
                  <a:lnTo>
                    <a:pt x="816" y="1052"/>
                  </a:lnTo>
                  <a:lnTo>
                    <a:pt x="818" y="1052"/>
                  </a:lnTo>
                  <a:lnTo>
                    <a:pt x="818" y="1052"/>
                  </a:lnTo>
                  <a:lnTo>
                    <a:pt x="816" y="1058"/>
                  </a:lnTo>
                  <a:lnTo>
                    <a:pt x="816" y="1064"/>
                  </a:lnTo>
                  <a:lnTo>
                    <a:pt x="816" y="1064"/>
                  </a:lnTo>
                  <a:lnTo>
                    <a:pt x="812" y="1064"/>
                  </a:lnTo>
                  <a:lnTo>
                    <a:pt x="808" y="1062"/>
                  </a:lnTo>
                  <a:lnTo>
                    <a:pt x="808" y="1060"/>
                  </a:lnTo>
                  <a:lnTo>
                    <a:pt x="804" y="1056"/>
                  </a:lnTo>
                  <a:lnTo>
                    <a:pt x="804" y="1056"/>
                  </a:lnTo>
                  <a:lnTo>
                    <a:pt x="798" y="1058"/>
                  </a:lnTo>
                  <a:lnTo>
                    <a:pt x="792" y="1060"/>
                  </a:lnTo>
                  <a:lnTo>
                    <a:pt x="782" y="1066"/>
                  </a:lnTo>
                  <a:lnTo>
                    <a:pt x="782" y="1066"/>
                  </a:lnTo>
                  <a:lnTo>
                    <a:pt x="778" y="1058"/>
                  </a:lnTo>
                  <a:lnTo>
                    <a:pt x="776" y="1050"/>
                  </a:lnTo>
                  <a:lnTo>
                    <a:pt x="776" y="1042"/>
                  </a:lnTo>
                  <a:lnTo>
                    <a:pt x="778" y="1036"/>
                  </a:lnTo>
                  <a:lnTo>
                    <a:pt x="778" y="1036"/>
                  </a:lnTo>
                  <a:lnTo>
                    <a:pt x="768" y="1034"/>
                  </a:lnTo>
                  <a:lnTo>
                    <a:pt x="754" y="1034"/>
                  </a:lnTo>
                  <a:lnTo>
                    <a:pt x="728" y="1034"/>
                  </a:lnTo>
                  <a:lnTo>
                    <a:pt x="728" y="1034"/>
                  </a:lnTo>
                  <a:lnTo>
                    <a:pt x="726" y="1030"/>
                  </a:lnTo>
                  <a:lnTo>
                    <a:pt x="726" y="1026"/>
                  </a:lnTo>
                  <a:lnTo>
                    <a:pt x="728" y="1018"/>
                  </a:lnTo>
                  <a:lnTo>
                    <a:pt x="734" y="1012"/>
                  </a:lnTo>
                  <a:lnTo>
                    <a:pt x="738" y="1002"/>
                  </a:lnTo>
                  <a:lnTo>
                    <a:pt x="738" y="1002"/>
                  </a:lnTo>
                  <a:lnTo>
                    <a:pt x="742" y="1000"/>
                  </a:lnTo>
                  <a:lnTo>
                    <a:pt x="744" y="998"/>
                  </a:lnTo>
                  <a:lnTo>
                    <a:pt x="746" y="994"/>
                  </a:lnTo>
                  <a:lnTo>
                    <a:pt x="750" y="994"/>
                  </a:lnTo>
                  <a:lnTo>
                    <a:pt x="750" y="994"/>
                  </a:lnTo>
                  <a:lnTo>
                    <a:pt x="752" y="984"/>
                  </a:lnTo>
                  <a:lnTo>
                    <a:pt x="758" y="976"/>
                  </a:lnTo>
                  <a:lnTo>
                    <a:pt x="764" y="972"/>
                  </a:lnTo>
                  <a:lnTo>
                    <a:pt x="774" y="970"/>
                  </a:lnTo>
                  <a:lnTo>
                    <a:pt x="796" y="968"/>
                  </a:lnTo>
                  <a:lnTo>
                    <a:pt x="818" y="966"/>
                  </a:lnTo>
                  <a:lnTo>
                    <a:pt x="818" y="966"/>
                  </a:lnTo>
                  <a:lnTo>
                    <a:pt x="802" y="964"/>
                  </a:lnTo>
                  <a:lnTo>
                    <a:pt x="788" y="962"/>
                  </a:lnTo>
                  <a:lnTo>
                    <a:pt x="760" y="962"/>
                  </a:lnTo>
                  <a:lnTo>
                    <a:pt x="760" y="962"/>
                  </a:lnTo>
                  <a:lnTo>
                    <a:pt x="764" y="958"/>
                  </a:lnTo>
                  <a:lnTo>
                    <a:pt x="764" y="956"/>
                  </a:lnTo>
                  <a:lnTo>
                    <a:pt x="760" y="950"/>
                  </a:lnTo>
                  <a:lnTo>
                    <a:pt x="760" y="950"/>
                  </a:lnTo>
                  <a:lnTo>
                    <a:pt x="762" y="946"/>
                  </a:lnTo>
                  <a:lnTo>
                    <a:pt x="766" y="946"/>
                  </a:lnTo>
                  <a:lnTo>
                    <a:pt x="772" y="944"/>
                  </a:lnTo>
                  <a:lnTo>
                    <a:pt x="788" y="948"/>
                  </a:lnTo>
                  <a:lnTo>
                    <a:pt x="788" y="948"/>
                  </a:lnTo>
                  <a:lnTo>
                    <a:pt x="784" y="950"/>
                  </a:lnTo>
                  <a:lnTo>
                    <a:pt x="784" y="952"/>
                  </a:lnTo>
                  <a:lnTo>
                    <a:pt x="784" y="954"/>
                  </a:lnTo>
                  <a:lnTo>
                    <a:pt x="784" y="958"/>
                  </a:lnTo>
                  <a:lnTo>
                    <a:pt x="784" y="958"/>
                  </a:lnTo>
                  <a:lnTo>
                    <a:pt x="788" y="958"/>
                  </a:lnTo>
                  <a:lnTo>
                    <a:pt x="790" y="956"/>
                  </a:lnTo>
                  <a:lnTo>
                    <a:pt x="790" y="948"/>
                  </a:lnTo>
                  <a:lnTo>
                    <a:pt x="790" y="948"/>
                  </a:lnTo>
                  <a:lnTo>
                    <a:pt x="796" y="948"/>
                  </a:lnTo>
                  <a:lnTo>
                    <a:pt x="800" y="948"/>
                  </a:lnTo>
                  <a:lnTo>
                    <a:pt x="804" y="950"/>
                  </a:lnTo>
                  <a:lnTo>
                    <a:pt x="808" y="948"/>
                  </a:lnTo>
                  <a:lnTo>
                    <a:pt x="808" y="948"/>
                  </a:lnTo>
                  <a:lnTo>
                    <a:pt x="796" y="942"/>
                  </a:lnTo>
                  <a:lnTo>
                    <a:pt x="780" y="938"/>
                  </a:lnTo>
                  <a:lnTo>
                    <a:pt x="764" y="936"/>
                  </a:lnTo>
                  <a:lnTo>
                    <a:pt x="750" y="934"/>
                  </a:lnTo>
                  <a:lnTo>
                    <a:pt x="750" y="934"/>
                  </a:lnTo>
                  <a:lnTo>
                    <a:pt x="748" y="936"/>
                  </a:lnTo>
                  <a:lnTo>
                    <a:pt x="750" y="936"/>
                  </a:lnTo>
                  <a:lnTo>
                    <a:pt x="750" y="936"/>
                  </a:lnTo>
                  <a:lnTo>
                    <a:pt x="734" y="938"/>
                  </a:lnTo>
                  <a:lnTo>
                    <a:pt x="720" y="940"/>
                  </a:lnTo>
                  <a:lnTo>
                    <a:pt x="704" y="946"/>
                  </a:lnTo>
                  <a:lnTo>
                    <a:pt x="690" y="954"/>
                  </a:lnTo>
                  <a:lnTo>
                    <a:pt x="690" y="954"/>
                  </a:lnTo>
                  <a:lnTo>
                    <a:pt x="690" y="954"/>
                  </a:lnTo>
                  <a:lnTo>
                    <a:pt x="692" y="956"/>
                  </a:lnTo>
                  <a:lnTo>
                    <a:pt x="694" y="954"/>
                  </a:lnTo>
                  <a:lnTo>
                    <a:pt x="696" y="954"/>
                  </a:lnTo>
                  <a:lnTo>
                    <a:pt x="696" y="954"/>
                  </a:lnTo>
                  <a:lnTo>
                    <a:pt x="696" y="956"/>
                  </a:lnTo>
                  <a:lnTo>
                    <a:pt x="698" y="958"/>
                  </a:lnTo>
                  <a:lnTo>
                    <a:pt x="694" y="962"/>
                  </a:lnTo>
                  <a:lnTo>
                    <a:pt x="690" y="962"/>
                  </a:lnTo>
                  <a:lnTo>
                    <a:pt x="688" y="962"/>
                  </a:lnTo>
                  <a:lnTo>
                    <a:pt x="686" y="960"/>
                  </a:lnTo>
                  <a:lnTo>
                    <a:pt x="686" y="960"/>
                  </a:lnTo>
                  <a:lnTo>
                    <a:pt x="688" y="960"/>
                  </a:lnTo>
                  <a:lnTo>
                    <a:pt x="688" y="958"/>
                  </a:lnTo>
                  <a:lnTo>
                    <a:pt x="690" y="958"/>
                  </a:lnTo>
                  <a:lnTo>
                    <a:pt x="690" y="958"/>
                  </a:lnTo>
                  <a:lnTo>
                    <a:pt x="688" y="956"/>
                  </a:lnTo>
                  <a:lnTo>
                    <a:pt x="688" y="954"/>
                  </a:lnTo>
                  <a:lnTo>
                    <a:pt x="688" y="954"/>
                  </a:lnTo>
                  <a:lnTo>
                    <a:pt x="682" y="954"/>
                  </a:lnTo>
                  <a:lnTo>
                    <a:pt x="678" y="958"/>
                  </a:lnTo>
                  <a:lnTo>
                    <a:pt x="674" y="960"/>
                  </a:lnTo>
                  <a:lnTo>
                    <a:pt x="668" y="960"/>
                  </a:lnTo>
                  <a:lnTo>
                    <a:pt x="668" y="960"/>
                  </a:lnTo>
                  <a:lnTo>
                    <a:pt x="670" y="964"/>
                  </a:lnTo>
                  <a:lnTo>
                    <a:pt x="670" y="966"/>
                  </a:lnTo>
                  <a:lnTo>
                    <a:pt x="666" y="970"/>
                  </a:lnTo>
                  <a:lnTo>
                    <a:pt x="666" y="970"/>
                  </a:lnTo>
                  <a:lnTo>
                    <a:pt x="668" y="972"/>
                  </a:lnTo>
                  <a:lnTo>
                    <a:pt x="670" y="974"/>
                  </a:lnTo>
                  <a:lnTo>
                    <a:pt x="672" y="974"/>
                  </a:lnTo>
                  <a:lnTo>
                    <a:pt x="672" y="976"/>
                  </a:lnTo>
                  <a:lnTo>
                    <a:pt x="672" y="976"/>
                  </a:lnTo>
                  <a:lnTo>
                    <a:pt x="668" y="984"/>
                  </a:lnTo>
                  <a:lnTo>
                    <a:pt x="666" y="992"/>
                  </a:lnTo>
                  <a:lnTo>
                    <a:pt x="666" y="1000"/>
                  </a:lnTo>
                  <a:lnTo>
                    <a:pt x="666" y="1008"/>
                  </a:lnTo>
                  <a:lnTo>
                    <a:pt x="668" y="1022"/>
                  </a:lnTo>
                  <a:lnTo>
                    <a:pt x="670" y="1030"/>
                  </a:lnTo>
                  <a:lnTo>
                    <a:pt x="668" y="1038"/>
                  </a:lnTo>
                  <a:lnTo>
                    <a:pt x="668" y="1038"/>
                  </a:lnTo>
                  <a:lnTo>
                    <a:pt x="662" y="1036"/>
                  </a:lnTo>
                  <a:lnTo>
                    <a:pt x="656" y="1038"/>
                  </a:lnTo>
                  <a:lnTo>
                    <a:pt x="650" y="1038"/>
                  </a:lnTo>
                  <a:lnTo>
                    <a:pt x="648" y="1036"/>
                  </a:lnTo>
                  <a:lnTo>
                    <a:pt x="648" y="1032"/>
                  </a:lnTo>
                  <a:lnTo>
                    <a:pt x="648" y="1032"/>
                  </a:lnTo>
                  <a:lnTo>
                    <a:pt x="644" y="1034"/>
                  </a:lnTo>
                  <a:lnTo>
                    <a:pt x="640" y="1034"/>
                  </a:lnTo>
                  <a:lnTo>
                    <a:pt x="640" y="1034"/>
                  </a:lnTo>
                  <a:lnTo>
                    <a:pt x="640" y="1038"/>
                  </a:lnTo>
                  <a:lnTo>
                    <a:pt x="642" y="1040"/>
                  </a:lnTo>
                  <a:lnTo>
                    <a:pt x="644" y="1040"/>
                  </a:lnTo>
                  <a:lnTo>
                    <a:pt x="646" y="1044"/>
                  </a:lnTo>
                  <a:lnTo>
                    <a:pt x="646" y="1044"/>
                  </a:lnTo>
                  <a:lnTo>
                    <a:pt x="640" y="1044"/>
                  </a:lnTo>
                  <a:lnTo>
                    <a:pt x="640" y="1044"/>
                  </a:lnTo>
                  <a:lnTo>
                    <a:pt x="642" y="1046"/>
                  </a:lnTo>
                  <a:lnTo>
                    <a:pt x="646" y="1048"/>
                  </a:lnTo>
                  <a:lnTo>
                    <a:pt x="646" y="1048"/>
                  </a:lnTo>
                  <a:lnTo>
                    <a:pt x="640" y="1058"/>
                  </a:lnTo>
                  <a:lnTo>
                    <a:pt x="640" y="1064"/>
                  </a:lnTo>
                  <a:lnTo>
                    <a:pt x="642" y="1070"/>
                  </a:lnTo>
                  <a:lnTo>
                    <a:pt x="642" y="1070"/>
                  </a:lnTo>
                  <a:lnTo>
                    <a:pt x="636" y="1072"/>
                  </a:lnTo>
                  <a:lnTo>
                    <a:pt x="634" y="1072"/>
                  </a:lnTo>
                  <a:lnTo>
                    <a:pt x="630" y="1072"/>
                  </a:lnTo>
                  <a:lnTo>
                    <a:pt x="630" y="1072"/>
                  </a:lnTo>
                  <a:lnTo>
                    <a:pt x="632" y="1076"/>
                  </a:lnTo>
                  <a:lnTo>
                    <a:pt x="632" y="1080"/>
                  </a:lnTo>
                  <a:lnTo>
                    <a:pt x="630" y="1088"/>
                  </a:lnTo>
                  <a:lnTo>
                    <a:pt x="630" y="1088"/>
                  </a:lnTo>
                  <a:lnTo>
                    <a:pt x="636" y="1086"/>
                  </a:lnTo>
                  <a:lnTo>
                    <a:pt x="642" y="1086"/>
                  </a:lnTo>
                  <a:lnTo>
                    <a:pt x="650" y="1088"/>
                  </a:lnTo>
                  <a:lnTo>
                    <a:pt x="660" y="1092"/>
                  </a:lnTo>
                  <a:lnTo>
                    <a:pt x="672" y="1094"/>
                  </a:lnTo>
                  <a:lnTo>
                    <a:pt x="672" y="1094"/>
                  </a:lnTo>
                  <a:lnTo>
                    <a:pt x="670" y="1100"/>
                  </a:lnTo>
                  <a:lnTo>
                    <a:pt x="672" y="1108"/>
                  </a:lnTo>
                  <a:lnTo>
                    <a:pt x="672" y="1114"/>
                  </a:lnTo>
                  <a:lnTo>
                    <a:pt x="672" y="1120"/>
                  </a:lnTo>
                  <a:lnTo>
                    <a:pt x="672" y="1120"/>
                  </a:lnTo>
                  <a:lnTo>
                    <a:pt x="670" y="1122"/>
                  </a:lnTo>
                  <a:lnTo>
                    <a:pt x="668" y="1122"/>
                  </a:lnTo>
                  <a:lnTo>
                    <a:pt x="666" y="1120"/>
                  </a:lnTo>
                  <a:lnTo>
                    <a:pt x="662" y="1116"/>
                  </a:lnTo>
                  <a:lnTo>
                    <a:pt x="660" y="1114"/>
                  </a:lnTo>
                  <a:lnTo>
                    <a:pt x="656" y="1114"/>
                  </a:lnTo>
                  <a:lnTo>
                    <a:pt x="656" y="1114"/>
                  </a:lnTo>
                  <a:lnTo>
                    <a:pt x="654" y="1118"/>
                  </a:lnTo>
                  <a:lnTo>
                    <a:pt x="654" y="1122"/>
                  </a:lnTo>
                  <a:lnTo>
                    <a:pt x="654" y="1126"/>
                  </a:lnTo>
                  <a:lnTo>
                    <a:pt x="652" y="1132"/>
                  </a:lnTo>
                  <a:lnTo>
                    <a:pt x="652" y="1132"/>
                  </a:lnTo>
                  <a:lnTo>
                    <a:pt x="646" y="1132"/>
                  </a:lnTo>
                  <a:lnTo>
                    <a:pt x="644" y="1132"/>
                  </a:lnTo>
                  <a:lnTo>
                    <a:pt x="640" y="1134"/>
                  </a:lnTo>
                  <a:lnTo>
                    <a:pt x="636" y="1134"/>
                  </a:lnTo>
                  <a:lnTo>
                    <a:pt x="636" y="1134"/>
                  </a:lnTo>
                  <a:lnTo>
                    <a:pt x="636" y="1138"/>
                  </a:lnTo>
                  <a:lnTo>
                    <a:pt x="638" y="1138"/>
                  </a:lnTo>
                  <a:lnTo>
                    <a:pt x="644" y="1140"/>
                  </a:lnTo>
                  <a:lnTo>
                    <a:pt x="650" y="1138"/>
                  </a:lnTo>
                  <a:lnTo>
                    <a:pt x="654" y="1136"/>
                  </a:lnTo>
                  <a:lnTo>
                    <a:pt x="654" y="1136"/>
                  </a:lnTo>
                  <a:lnTo>
                    <a:pt x="658" y="1140"/>
                  </a:lnTo>
                  <a:lnTo>
                    <a:pt x="660" y="1146"/>
                  </a:lnTo>
                  <a:lnTo>
                    <a:pt x="660" y="1156"/>
                  </a:lnTo>
                  <a:lnTo>
                    <a:pt x="660" y="1156"/>
                  </a:lnTo>
                  <a:lnTo>
                    <a:pt x="654" y="1158"/>
                  </a:lnTo>
                  <a:lnTo>
                    <a:pt x="646" y="1160"/>
                  </a:lnTo>
                  <a:lnTo>
                    <a:pt x="646" y="1160"/>
                  </a:lnTo>
                  <a:lnTo>
                    <a:pt x="648" y="1158"/>
                  </a:lnTo>
                  <a:lnTo>
                    <a:pt x="648" y="1154"/>
                  </a:lnTo>
                  <a:lnTo>
                    <a:pt x="650" y="1152"/>
                  </a:lnTo>
                  <a:lnTo>
                    <a:pt x="654" y="1150"/>
                  </a:lnTo>
                  <a:lnTo>
                    <a:pt x="654" y="1150"/>
                  </a:lnTo>
                  <a:lnTo>
                    <a:pt x="650" y="1144"/>
                  </a:lnTo>
                  <a:lnTo>
                    <a:pt x="644" y="1142"/>
                  </a:lnTo>
                  <a:lnTo>
                    <a:pt x="644" y="1142"/>
                  </a:lnTo>
                  <a:lnTo>
                    <a:pt x="640" y="1148"/>
                  </a:lnTo>
                  <a:lnTo>
                    <a:pt x="640" y="1154"/>
                  </a:lnTo>
                  <a:lnTo>
                    <a:pt x="640" y="1160"/>
                  </a:lnTo>
                  <a:lnTo>
                    <a:pt x="644" y="1162"/>
                  </a:lnTo>
                  <a:lnTo>
                    <a:pt x="644" y="1162"/>
                  </a:lnTo>
                  <a:lnTo>
                    <a:pt x="636" y="1168"/>
                  </a:lnTo>
                  <a:lnTo>
                    <a:pt x="634" y="1172"/>
                  </a:lnTo>
                  <a:lnTo>
                    <a:pt x="634" y="1176"/>
                  </a:lnTo>
                  <a:lnTo>
                    <a:pt x="636" y="1180"/>
                  </a:lnTo>
                  <a:lnTo>
                    <a:pt x="646" y="1186"/>
                  </a:lnTo>
                  <a:lnTo>
                    <a:pt x="658" y="1190"/>
                  </a:lnTo>
                  <a:lnTo>
                    <a:pt x="658" y="1190"/>
                  </a:lnTo>
                  <a:lnTo>
                    <a:pt x="658" y="1200"/>
                  </a:lnTo>
                  <a:lnTo>
                    <a:pt x="658" y="1210"/>
                  </a:lnTo>
                  <a:lnTo>
                    <a:pt x="658" y="1220"/>
                  </a:lnTo>
                  <a:lnTo>
                    <a:pt x="656" y="1232"/>
                  </a:lnTo>
                  <a:lnTo>
                    <a:pt x="656" y="1232"/>
                  </a:lnTo>
                  <a:lnTo>
                    <a:pt x="654" y="1226"/>
                  </a:lnTo>
                  <a:lnTo>
                    <a:pt x="650" y="1224"/>
                  </a:lnTo>
                  <a:lnTo>
                    <a:pt x="640" y="1220"/>
                  </a:lnTo>
                  <a:lnTo>
                    <a:pt x="628" y="1218"/>
                  </a:lnTo>
                  <a:lnTo>
                    <a:pt x="616" y="1216"/>
                  </a:lnTo>
                  <a:lnTo>
                    <a:pt x="616" y="1216"/>
                  </a:lnTo>
                  <a:lnTo>
                    <a:pt x="620" y="1214"/>
                  </a:lnTo>
                  <a:lnTo>
                    <a:pt x="618" y="1212"/>
                  </a:lnTo>
                  <a:lnTo>
                    <a:pt x="618" y="1208"/>
                  </a:lnTo>
                  <a:lnTo>
                    <a:pt x="618" y="1204"/>
                  </a:lnTo>
                  <a:lnTo>
                    <a:pt x="618" y="1204"/>
                  </a:lnTo>
                  <a:lnTo>
                    <a:pt x="614" y="1206"/>
                  </a:lnTo>
                  <a:lnTo>
                    <a:pt x="612" y="1206"/>
                  </a:lnTo>
                  <a:lnTo>
                    <a:pt x="612" y="1204"/>
                  </a:lnTo>
                  <a:lnTo>
                    <a:pt x="606" y="1202"/>
                  </a:lnTo>
                  <a:lnTo>
                    <a:pt x="606" y="1202"/>
                  </a:lnTo>
                  <a:lnTo>
                    <a:pt x="604" y="1206"/>
                  </a:lnTo>
                  <a:lnTo>
                    <a:pt x="606" y="1208"/>
                  </a:lnTo>
                  <a:lnTo>
                    <a:pt x="606" y="1210"/>
                  </a:lnTo>
                  <a:lnTo>
                    <a:pt x="606" y="1212"/>
                  </a:lnTo>
                  <a:lnTo>
                    <a:pt x="606" y="1212"/>
                  </a:lnTo>
                  <a:lnTo>
                    <a:pt x="598" y="1212"/>
                  </a:lnTo>
                  <a:lnTo>
                    <a:pt x="594" y="1210"/>
                  </a:lnTo>
                  <a:lnTo>
                    <a:pt x="588" y="1210"/>
                  </a:lnTo>
                  <a:lnTo>
                    <a:pt x="582" y="1208"/>
                  </a:lnTo>
                  <a:lnTo>
                    <a:pt x="582" y="1208"/>
                  </a:lnTo>
                  <a:lnTo>
                    <a:pt x="584" y="1204"/>
                  </a:lnTo>
                  <a:lnTo>
                    <a:pt x="582" y="1198"/>
                  </a:lnTo>
                  <a:lnTo>
                    <a:pt x="582" y="1198"/>
                  </a:lnTo>
                  <a:lnTo>
                    <a:pt x="588" y="1198"/>
                  </a:lnTo>
                  <a:lnTo>
                    <a:pt x="590" y="1196"/>
                  </a:lnTo>
                  <a:lnTo>
                    <a:pt x="594" y="1198"/>
                  </a:lnTo>
                  <a:lnTo>
                    <a:pt x="594" y="1198"/>
                  </a:lnTo>
                  <a:lnTo>
                    <a:pt x="592" y="1194"/>
                  </a:lnTo>
                  <a:lnTo>
                    <a:pt x="588" y="1194"/>
                  </a:lnTo>
                  <a:lnTo>
                    <a:pt x="586" y="1196"/>
                  </a:lnTo>
                  <a:lnTo>
                    <a:pt x="580" y="1196"/>
                  </a:lnTo>
                  <a:lnTo>
                    <a:pt x="580" y="1196"/>
                  </a:lnTo>
                  <a:lnTo>
                    <a:pt x="576" y="1180"/>
                  </a:lnTo>
                  <a:lnTo>
                    <a:pt x="572" y="1172"/>
                  </a:lnTo>
                  <a:lnTo>
                    <a:pt x="564" y="1166"/>
                  </a:lnTo>
                  <a:lnTo>
                    <a:pt x="564" y="1166"/>
                  </a:lnTo>
                  <a:lnTo>
                    <a:pt x="564" y="1164"/>
                  </a:lnTo>
                  <a:lnTo>
                    <a:pt x="566" y="1162"/>
                  </a:lnTo>
                  <a:lnTo>
                    <a:pt x="570" y="1162"/>
                  </a:lnTo>
                  <a:lnTo>
                    <a:pt x="570" y="1162"/>
                  </a:lnTo>
                  <a:lnTo>
                    <a:pt x="570" y="1160"/>
                  </a:lnTo>
                  <a:lnTo>
                    <a:pt x="566" y="1160"/>
                  </a:lnTo>
                  <a:lnTo>
                    <a:pt x="564" y="1160"/>
                  </a:lnTo>
                  <a:lnTo>
                    <a:pt x="562" y="1158"/>
                  </a:lnTo>
                  <a:lnTo>
                    <a:pt x="562" y="1158"/>
                  </a:lnTo>
                  <a:lnTo>
                    <a:pt x="564" y="1154"/>
                  </a:lnTo>
                  <a:lnTo>
                    <a:pt x="564" y="1152"/>
                  </a:lnTo>
                  <a:lnTo>
                    <a:pt x="562" y="1150"/>
                  </a:lnTo>
                  <a:lnTo>
                    <a:pt x="562" y="1150"/>
                  </a:lnTo>
                  <a:lnTo>
                    <a:pt x="566" y="1148"/>
                  </a:lnTo>
                  <a:lnTo>
                    <a:pt x="572" y="1146"/>
                  </a:lnTo>
                  <a:lnTo>
                    <a:pt x="576" y="1144"/>
                  </a:lnTo>
                  <a:lnTo>
                    <a:pt x="578" y="1142"/>
                  </a:lnTo>
                  <a:lnTo>
                    <a:pt x="578" y="1142"/>
                  </a:lnTo>
                  <a:lnTo>
                    <a:pt x="572" y="1144"/>
                  </a:lnTo>
                  <a:lnTo>
                    <a:pt x="568" y="1144"/>
                  </a:lnTo>
                  <a:lnTo>
                    <a:pt x="564" y="1146"/>
                  </a:lnTo>
                  <a:lnTo>
                    <a:pt x="558" y="1148"/>
                  </a:lnTo>
                  <a:lnTo>
                    <a:pt x="558" y="1148"/>
                  </a:lnTo>
                  <a:lnTo>
                    <a:pt x="558" y="1140"/>
                  </a:lnTo>
                  <a:lnTo>
                    <a:pt x="556" y="1136"/>
                  </a:lnTo>
                  <a:lnTo>
                    <a:pt x="554" y="1134"/>
                  </a:lnTo>
                  <a:lnTo>
                    <a:pt x="556" y="1128"/>
                  </a:lnTo>
                  <a:lnTo>
                    <a:pt x="556" y="1128"/>
                  </a:lnTo>
                  <a:lnTo>
                    <a:pt x="550" y="1128"/>
                  </a:lnTo>
                  <a:lnTo>
                    <a:pt x="548" y="1130"/>
                  </a:lnTo>
                  <a:lnTo>
                    <a:pt x="546" y="1132"/>
                  </a:lnTo>
                  <a:lnTo>
                    <a:pt x="542" y="1134"/>
                  </a:lnTo>
                  <a:lnTo>
                    <a:pt x="542" y="1134"/>
                  </a:lnTo>
                  <a:lnTo>
                    <a:pt x="550" y="1152"/>
                  </a:lnTo>
                  <a:lnTo>
                    <a:pt x="552" y="1160"/>
                  </a:lnTo>
                  <a:lnTo>
                    <a:pt x="550" y="1164"/>
                  </a:lnTo>
                  <a:lnTo>
                    <a:pt x="548" y="1166"/>
                  </a:lnTo>
                  <a:lnTo>
                    <a:pt x="548" y="1166"/>
                  </a:lnTo>
                  <a:lnTo>
                    <a:pt x="550" y="1168"/>
                  </a:lnTo>
                  <a:lnTo>
                    <a:pt x="554" y="1168"/>
                  </a:lnTo>
                  <a:lnTo>
                    <a:pt x="554" y="1168"/>
                  </a:lnTo>
                  <a:lnTo>
                    <a:pt x="552" y="1174"/>
                  </a:lnTo>
                  <a:lnTo>
                    <a:pt x="552" y="1180"/>
                  </a:lnTo>
                  <a:lnTo>
                    <a:pt x="552" y="1186"/>
                  </a:lnTo>
                  <a:lnTo>
                    <a:pt x="552" y="1190"/>
                  </a:lnTo>
                  <a:lnTo>
                    <a:pt x="550" y="1194"/>
                  </a:lnTo>
                  <a:lnTo>
                    <a:pt x="550" y="1194"/>
                  </a:lnTo>
                  <a:lnTo>
                    <a:pt x="552" y="1198"/>
                  </a:lnTo>
                  <a:lnTo>
                    <a:pt x="552" y="1204"/>
                  </a:lnTo>
                  <a:lnTo>
                    <a:pt x="548" y="1214"/>
                  </a:lnTo>
                  <a:lnTo>
                    <a:pt x="548" y="1214"/>
                  </a:lnTo>
                  <a:lnTo>
                    <a:pt x="544" y="1216"/>
                  </a:lnTo>
                  <a:lnTo>
                    <a:pt x="538" y="1216"/>
                  </a:lnTo>
                  <a:lnTo>
                    <a:pt x="532" y="1216"/>
                  </a:lnTo>
                  <a:lnTo>
                    <a:pt x="526" y="1216"/>
                  </a:lnTo>
                  <a:lnTo>
                    <a:pt x="526" y="1216"/>
                  </a:lnTo>
                  <a:lnTo>
                    <a:pt x="526" y="1210"/>
                  </a:lnTo>
                  <a:lnTo>
                    <a:pt x="522" y="1208"/>
                  </a:lnTo>
                  <a:lnTo>
                    <a:pt x="522" y="1208"/>
                  </a:lnTo>
                  <a:lnTo>
                    <a:pt x="524" y="1208"/>
                  </a:lnTo>
                  <a:lnTo>
                    <a:pt x="526" y="1206"/>
                  </a:lnTo>
                  <a:lnTo>
                    <a:pt x="528" y="1206"/>
                  </a:lnTo>
                  <a:lnTo>
                    <a:pt x="528" y="1204"/>
                  </a:lnTo>
                  <a:lnTo>
                    <a:pt x="528" y="1204"/>
                  </a:lnTo>
                  <a:lnTo>
                    <a:pt x="526" y="1202"/>
                  </a:lnTo>
                  <a:lnTo>
                    <a:pt x="524" y="1204"/>
                  </a:lnTo>
                  <a:lnTo>
                    <a:pt x="520" y="1204"/>
                  </a:lnTo>
                  <a:lnTo>
                    <a:pt x="518" y="1202"/>
                  </a:lnTo>
                  <a:lnTo>
                    <a:pt x="518" y="1202"/>
                  </a:lnTo>
                  <a:lnTo>
                    <a:pt x="516" y="1214"/>
                  </a:lnTo>
                  <a:lnTo>
                    <a:pt x="514" y="1220"/>
                  </a:lnTo>
                  <a:lnTo>
                    <a:pt x="510" y="1228"/>
                  </a:lnTo>
                  <a:lnTo>
                    <a:pt x="510" y="1228"/>
                  </a:lnTo>
                  <a:lnTo>
                    <a:pt x="504" y="1228"/>
                  </a:lnTo>
                  <a:lnTo>
                    <a:pt x="504" y="1228"/>
                  </a:lnTo>
                  <a:lnTo>
                    <a:pt x="506" y="1230"/>
                  </a:lnTo>
                  <a:lnTo>
                    <a:pt x="510" y="1230"/>
                  </a:lnTo>
                  <a:lnTo>
                    <a:pt x="510" y="1230"/>
                  </a:lnTo>
                  <a:lnTo>
                    <a:pt x="498" y="1232"/>
                  </a:lnTo>
                  <a:lnTo>
                    <a:pt x="486" y="1234"/>
                  </a:lnTo>
                  <a:lnTo>
                    <a:pt x="486" y="1234"/>
                  </a:lnTo>
                  <a:lnTo>
                    <a:pt x="488" y="1232"/>
                  </a:lnTo>
                  <a:lnTo>
                    <a:pt x="488" y="1232"/>
                  </a:lnTo>
                  <a:lnTo>
                    <a:pt x="490" y="1232"/>
                  </a:lnTo>
                  <a:lnTo>
                    <a:pt x="492" y="1230"/>
                  </a:lnTo>
                  <a:lnTo>
                    <a:pt x="492" y="1230"/>
                  </a:lnTo>
                  <a:lnTo>
                    <a:pt x="490" y="1228"/>
                  </a:lnTo>
                  <a:lnTo>
                    <a:pt x="486" y="1228"/>
                  </a:lnTo>
                  <a:lnTo>
                    <a:pt x="482" y="1230"/>
                  </a:lnTo>
                  <a:lnTo>
                    <a:pt x="478" y="1228"/>
                  </a:lnTo>
                  <a:lnTo>
                    <a:pt x="478" y="1228"/>
                  </a:lnTo>
                  <a:lnTo>
                    <a:pt x="478" y="1232"/>
                  </a:lnTo>
                  <a:lnTo>
                    <a:pt x="476" y="1234"/>
                  </a:lnTo>
                  <a:lnTo>
                    <a:pt x="468" y="1234"/>
                  </a:lnTo>
                  <a:lnTo>
                    <a:pt x="458" y="1234"/>
                  </a:lnTo>
                  <a:lnTo>
                    <a:pt x="444" y="1236"/>
                  </a:lnTo>
                  <a:lnTo>
                    <a:pt x="444" y="1236"/>
                  </a:lnTo>
                  <a:lnTo>
                    <a:pt x="444" y="1232"/>
                  </a:lnTo>
                  <a:lnTo>
                    <a:pt x="448" y="1232"/>
                  </a:lnTo>
                  <a:lnTo>
                    <a:pt x="448" y="1232"/>
                  </a:lnTo>
                  <a:lnTo>
                    <a:pt x="442" y="1230"/>
                  </a:lnTo>
                  <a:lnTo>
                    <a:pt x="438" y="1232"/>
                  </a:lnTo>
                  <a:lnTo>
                    <a:pt x="430" y="1234"/>
                  </a:lnTo>
                  <a:lnTo>
                    <a:pt x="420" y="1234"/>
                  </a:lnTo>
                  <a:lnTo>
                    <a:pt x="416" y="1232"/>
                  </a:lnTo>
                  <a:lnTo>
                    <a:pt x="414" y="1228"/>
                  </a:lnTo>
                  <a:lnTo>
                    <a:pt x="414" y="1228"/>
                  </a:lnTo>
                  <a:lnTo>
                    <a:pt x="410" y="1230"/>
                  </a:lnTo>
                  <a:lnTo>
                    <a:pt x="412" y="1232"/>
                  </a:lnTo>
                  <a:lnTo>
                    <a:pt x="414" y="1234"/>
                  </a:lnTo>
                  <a:lnTo>
                    <a:pt x="412" y="1236"/>
                  </a:lnTo>
                  <a:lnTo>
                    <a:pt x="412" y="1236"/>
                  </a:lnTo>
                  <a:lnTo>
                    <a:pt x="408" y="1234"/>
                  </a:lnTo>
                  <a:lnTo>
                    <a:pt x="404" y="1230"/>
                  </a:lnTo>
                  <a:lnTo>
                    <a:pt x="400" y="1228"/>
                  </a:lnTo>
                  <a:lnTo>
                    <a:pt x="396" y="1228"/>
                  </a:lnTo>
                  <a:lnTo>
                    <a:pt x="396" y="1228"/>
                  </a:lnTo>
                  <a:lnTo>
                    <a:pt x="396" y="1230"/>
                  </a:lnTo>
                  <a:lnTo>
                    <a:pt x="398" y="1230"/>
                  </a:lnTo>
                  <a:lnTo>
                    <a:pt x="400" y="1232"/>
                  </a:lnTo>
                  <a:lnTo>
                    <a:pt x="400" y="1236"/>
                  </a:lnTo>
                  <a:lnTo>
                    <a:pt x="400" y="1236"/>
                  </a:lnTo>
                  <a:lnTo>
                    <a:pt x="398" y="1236"/>
                  </a:lnTo>
                  <a:lnTo>
                    <a:pt x="396" y="1236"/>
                  </a:lnTo>
                  <a:lnTo>
                    <a:pt x="396" y="1236"/>
                  </a:lnTo>
                  <a:lnTo>
                    <a:pt x="392" y="1236"/>
                  </a:lnTo>
                  <a:lnTo>
                    <a:pt x="392" y="1236"/>
                  </a:lnTo>
                  <a:lnTo>
                    <a:pt x="392" y="1232"/>
                  </a:lnTo>
                  <a:lnTo>
                    <a:pt x="394" y="1228"/>
                  </a:lnTo>
                  <a:lnTo>
                    <a:pt x="394" y="1228"/>
                  </a:lnTo>
                  <a:lnTo>
                    <a:pt x="390" y="1228"/>
                  </a:lnTo>
                  <a:lnTo>
                    <a:pt x="388" y="1228"/>
                  </a:lnTo>
                  <a:lnTo>
                    <a:pt x="384" y="1230"/>
                  </a:lnTo>
                  <a:lnTo>
                    <a:pt x="380" y="1230"/>
                  </a:lnTo>
                  <a:lnTo>
                    <a:pt x="380" y="1230"/>
                  </a:lnTo>
                  <a:lnTo>
                    <a:pt x="382" y="1232"/>
                  </a:lnTo>
                  <a:lnTo>
                    <a:pt x="384" y="1234"/>
                  </a:lnTo>
                  <a:lnTo>
                    <a:pt x="384" y="1234"/>
                  </a:lnTo>
                  <a:lnTo>
                    <a:pt x="382" y="1236"/>
                  </a:lnTo>
                  <a:lnTo>
                    <a:pt x="382" y="1236"/>
                  </a:lnTo>
                  <a:lnTo>
                    <a:pt x="380" y="1234"/>
                  </a:lnTo>
                  <a:lnTo>
                    <a:pt x="378" y="1232"/>
                  </a:lnTo>
                  <a:lnTo>
                    <a:pt x="378" y="1232"/>
                  </a:lnTo>
                  <a:lnTo>
                    <a:pt x="374" y="1236"/>
                  </a:lnTo>
                  <a:lnTo>
                    <a:pt x="368" y="1236"/>
                  </a:lnTo>
                  <a:lnTo>
                    <a:pt x="358" y="1236"/>
                  </a:lnTo>
                  <a:lnTo>
                    <a:pt x="348" y="1238"/>
                  </a:lnTo>
                  <a:lnTo>
                    <a:pt x="348" y="1238"/>
                  </a:lnTo>
                  <a:lnTo>
                    <a:pt x="346" y="1236"/>
                  </a:lnTo>
                  <a:lnTo>
                    <a:pt x="350" y="1236"/>
                  </a:lnTo>
                  <a:lnTo>
                    <a:pt x="358" y="1234"/>
                  </a:lnTo>
                  <a:lnTo>
                    <a:pt x="358" y="1234"/>
                  </a:lnTo>
                  <a:lnTo>
                    <a:pt x="356" y="1232"/>
                  </a:lnTo>
                  <a:lnTo>
                    <a:pt x="354" y="1230"/>
                  </a:lnTo>
                  <a:lnTo>
                    <a:pt x="350" y="1232"/>
                  </a:lnTo>
                  <a:lnTo>
                    <a:pt x="344" y="1234"/>
                  </a:lnTo>
                  <a:lnTo>
                    <a:pt x="338" y="1236"/>
                  </a:lnTo>
                  <a:lnTo>
                    <a:pt x="338" y="1236"/>
                  </a:lnTo>
                  <a:lnTo>
                    <a:pt x="340" y="1238"/>
                  </a:lnTo>
                  <a:lnTo>
                    <a:pt x="342" y="1240"/>
                  </a:lnTo>
                  <a:lnTo>
                    <a:pt x="342" y="1242"/>
                  </a:lnTo>
                  <a:lnTo>
                    <a:pt x="342" y="1242"/>
                  </a:lnTo>
                  <a:lnTo>
                    <a:pt x="338" y="1242"/>
                  </a:lnTo>
                  <a:lnTo>
                    <a:pt x="336" y="1242"/>
                  </a:lnTo>
                  <a:lnTo>
                    <a:pt x="332" y="1244"/>
                  </a:lnTo>
                  <a:lnTo>
                    <a:pt x="328" y="1244"/>
                  </a:lnTo>
                  <a:lnTo>
                    <a:pt x="328" y="1244"/>
                  </a:lnTo>
                  <a:lnTo>
                    <a:pt x="330" y="1240"/>
                  </a:lnTo>
                  <a:lnTo>
                    <a:pt x="336" y="1240"/>
                  </a:lnTo>
                  <a:lnTo>
                    <a:pt x="336" y="1240"/>
                  </a:lnTo>
                  <a:lnTo>
                    <a:pt x="336" y="1238"/>
                  </a:lnTo>
                  <a:lnTo>
                    <a:pt x="332" y="1238"/>
                  </a:lnTo>
                  <a:lnTo>
                    <a:pt x="330" y="1236"/>
                  </a:lnTo>
                  <a:lnTo>
                    <a:pt x="330" y="1234"/>
                  </a:lnTo>
                  <a:lnTo>
                    <a:pt x="330" y="1234"/>
                  </a:lnTo>
                  <a:lnTo>
                    <a:pt x="324" y="1240"/>
                  </a:lnTo>
                  <a:lnTo>
                    <a:pt x="320" y="1242"/>
                  </a:lnTo>
                  <a:lnTo>
                    <a:pt x="318" y="1244"/>
                  </a:lnTo>
                  <a:lnTo>
                    <a:pt x="318" y="1244"/>
                  </a:lnTo>
                  <a:lnTo>
                    <a:pt x="318" y="1244"/>
                  </a:lnTo>
                  <a:lnTo>
                    <a:pt x="320" y="1246"/>
                  </a:lnTo>
                  <a:lnTo>
                    <a:pt x="324" y="1246"/>
                  </a:lnTo>
                  <a:lnTo>
                    <a:pt x="328" y="1246"/>
                  </a:lnTo>
                  <a:lnTo>
                    <a:pt x="326" y="1248"/>
                  </a:lnTo>
                  <a:lnTo>
                    <a:pt x="326" y="1248"/>
                  </a:lnTo>
                  <a:lnTo>
                    <a:pt x="332" y="1248"/>
                  </a:lnTo>
                  <a:lnTo>
                    <a:pt x="338" y="1246"/>
                  </a:lnTo>
                  <a:lnTo>
                    <a:pt x="348" y="1242"/>
                  </a:lnTo>
                  <a:lnTo>
                    <a:pt x="348" y="1242"/>
                  </a:lnTo>
                  <a:lnTo>
                    <a:pt x="346" y="1244"/>
                  </a:lnTo>
                  <a:lnTo>
                    <a:pt x="346" y="1248"/>
                  </a:lnTo>
                  <a:lnTo>
                    <a:pt x="346" y="1252"/>
                  </a:lnTo>
                  <a:lnTo>
                    <a:pt x="344" y="1252"/>
                  </a:lnTo>
                  <a:lnTo>
                    <a:pt x="342" y="1252"/>
                  </a:lnTo>
                  <a:lnTo>
                    <a:pt x="342" y="1252"/>
                  </a:lnTo>
                  <a:lnTo>
                    <a:pt x="344" y="1258"/>
                  </a:lnTo>
                  <a:lnTo>
                    <a:pt x="346" y="1264"/>
                  </a:lnTo>
                  <a:lnTo>
                    <a:pt x="346" y="1264"/>
                  </a:lnTo>
                  <a:lnTo>
                    <a:pt x="342" y="1262"/>
                  </a:lnTo>
                  <a:lnTo>
                    <a:pt x="340" y="1264"/>
                  </a:lnTo>
                  <a:lnTo>
                    <a:pt x="338" y="1270"/>
                  </a:lnTo>
                  <a:lnTo>
                    <a:pt x="338" y="1270"/>
                  </a:lnTo>
                  <a:lnTo>
                    <a:pt x="334" y="1268"/>
                  </a:lnTo>
                  <a:lnTo>
                    <a:pt x="330" y="1270"/>
                  </a:lnTo>
                  <a:lnTo>
                    <a:pt x="328" y="1272"/>
                  </a:lnTo>
                  <a:lnTo>
                    <a:pt x="322" y="1270"/>
                  </a:lnTo>
                  <a:lnTo>
                    <a:pt x="322" y="1270"/>
                  </a:lnTo>
                  <a:lnTo>
                    <a:pt x="328" y="1276"/>
                  </a:lnTo>
                  <a:lnTo>
                    <a:pt x="330" y="1278"/>
                  </a:lnTo>
                  <a:lnTo>
                    <a:pt x="324" y="1280"/>
                  </a:lnTo>
                  <a:lnTo>
                    <a:pt x="324" y="1280"/>
                  </a:lnTo>
                  <a:lnTo>
                    <a:pt x="328" y="1282"/>
                  </a:lnTo>
                  <a:lnTo>
                    <a:pt x="330" y="1284"/>
                  </a:lnTo>
                  <a:lnTo>
                    <a:pt x="338" y="1282"/>
                  </a:lnTo>
                  <a:lnTo>
                    <a:pt x="338" y="1282"/>
                  </a:lnTo>
                  <a:lnTo>
                    <a:pt x="336" y="1280"/>
                  </a:lnTo>
                  <a:lnTo>
                    <a:pt x="334" y="1280"/>
                  </a:lnTo>
                  <a:lnTo>
                    <a:pt x="334" y="1280"/>
                  </a:lnTo>
                  <a:lnTo>
                    <a:pt x="338" y="1280"/>
                  </a:lnTo>
                  <a:lnTo>
                    <a:pt x="344" y="1282"/>
                  </a:lnTo>
                  <a:lnTo>
                    <a:pt x="348" y="1284"/>
                  </a:lnTo>
                  <a:lnTo>
                    <a:pt x="354" y="1284"/>
                  </a:lnTo>
                  <a:lnTo>
                    <a:pt x="354" y="1284"/>
                  </a:lnTo>
                  <a:lnTo>
                    <a:pt x="354" y="1288"/>
                  </a:lnTo>
                  <a:lnTo>
                    <a:pt x="354" y="1290"/>
                  </a:lnTo>
                  <a:lnTo>
                    <a:pt x="352" y="1292"/>
                  </a:lnTo>
                  <a:lnTo>
                    <a:pt x="352" y="1292"/>
                  </a:lnTo>
                  <a:lnTo>
                    <a:pt x="348" y="1290"/>
                  </a:lnTo>
                  <a:lnTo>
                    <a:pt x="348" y="1290"/>
                  </a:lnTo>
                  <a:lnTo>
                    <a:pt x="350" y="1288"/>
                  </a:lnTo>
                  <a:lnTo>
                    <a:pt x="348" y="1286"/>
                  </a:lnTo>
                  <a:lnTo>
                    <a:pt x="348" y="1286"/>
                  </a:lnTo>
                  <a:lnTo>
                    <a:pt x="342" y="1288"/>
                  </a:lnTo>
                  <a:lnTo>
                    <a:pt x="338" y="1288"/>
                  </a:lnTo>
                  <a:lnTo>
                    <a:pt x="336" y="1286"/>
                  </a:lnTo>
                  <a:lnTo>
                    <a:pt x="336" y="1286"/>
                  </a:lnTo>
                  <a:lnTo>
                    <a:pt x="336" y="1288"/>
                  </a:lnTo>
                  <a:lnTo>
                    <a:pt x="338" y="1288"/>
                  </a:lnTo>
                  <a:lnTo>
                    <a:pt x="342" y="1290"/>
                  </a:lnTo>
                  <a:lnTo>
                    <a:pt x="342" y="1290"/>
                  </a:lnTo>
                  <a:lnTo>
                    <a:pt x="340" y="1292"/>
                  </a:lnTo>
                  <a:lnTo>
                    <a:pt x="336" y="1290"/>
                  </a:lnTo>
                  <a:lnTo>
                    <a:pt x="330" y="1288"/>
                  </a:lnTo>
                  <a:lnTo>
                    <a:pt x="330" y="1288"/>
                  </a:lnTo>
                  <a:lnTo>
                    <a:pt x="328" y="1288"/>
                  </a:lnTo>
                  <a:lnTo>
                    <a:pt x="330" y="1290"/>
                  </a:lnTo>
                  <a:lnTo>
                    <a:pt x="330" y="1292"/>
                  </a:lnTo>
                  <a:lnTo>
                    <a:pt x="328" y="1294"/>
                  </a:lnTo>
                  <a:lnTo>
                    <a:pt x="328" y="1294"/>
                  </a:lnTo>
                  <a:lnTo>
                    <a:pt x="326" y="1290"/>
                  </a:lnTo>
                  <a:lnTo>
                    <a:pt x="322" y="1290"/>
                  </a:lnTo>
                  <a:lnTo>
                    <a:pt x="318" y="1288"/>
                  </a:lnTo>
                  <a:lnTo>
                    <a:pt x="318" y="1286"/>
                  </a:lnTo>
                  <a:lnTo>
                    <a:pt x="318" y="1286"/>
                  </a:lnTo>
                  <a:lnTo>
                    <a:pt x="320" y="1286"/>
                  </a:lnTo>
                  <a:lnTo>
                    <a:pt x="324" y="1288"/>
                  </a:lnTo>
                  <a:lnTo>
                    <a:pt x="324" y="1288"/>
                  </a:lnTo>
                  <a:lnTo>
                    <a:pt x="326" y="1284"/>
                  </a:lnTo>
                  <a:lnTo>
                    <a:pt x="324" y="1282"/>
                  </a:lnTo>
                  <a:lnTo>
                    <a:pt x="322" y="1280"/>
                  </a:lnTo>
                  <a:lnTo>
                    <a:pt x="324" y="1276"/>
                  </a:lnTo>
                  <a:lnTo>
                    <a:pt x="324" y="1276"/>
                  </a:lnTo>
                  <a:lnTo>
                    <a:pt x="322" y="1276"/>
                  </a:lnTo>
                  <a:lnTo>
                    <a:pt x="322" y="1280"/>
                  </a:lnTo>
                  <a:lnTo>
                    <a:pt x="320" y="1282"/>
                  </a:lnTo>
                  <a:lnTo>
                    <a:pt x="318" y="1284"/>
                  </a:lnTo>
                  <a:lnTo>
                    <a:pt x="318" y="1284"/>
                  </a:lnTo>
                  <a:lnTo>
                    <a:pt x="318" y="1282"/>
                  </a:lnTo>
                  <a:lnTo>
                    <a:pt x="318" y="1280"/>
                  </a:lnTo>
                  <a:lnTo>
                    <a:pt x="312" y="1280"/>
                  </a:lnTo>
                  <a:lnTo>
                    <a:pt x="312" y="1280"/>
                  </a:lnTo>
                  <a:lnTo>
                    <a:pt x="312" y="1276"/>
                  </a:lnTo>
                  <a:lnTo>
                    <a:pt x="312" y="1274"/>
                  </a:lnTo>
                  <a:lnTo>
                    <a:pt x="310" y="1270"/>
                  </a:lnTo>
                  <a:lnTo>
                    <a:pt x="310" y="1266"/>
                  </a:lnTo>
                  <a:lnTo>
                    <a:pt x="310" y="1266"/>
                  </a:lnTo>
                  <a:lnTo>
                    <a:pt x="298" y="1266"/>
                  </a:lnTo>
                  <a:lnTo>
                    <a:pt x="288" y="1264"/>
                  </a:lnTo>
                  <a:lnTo>
                    <a:pt x="288" y="1264"/>
                  </a:lnTo>
                  <a:lnTo>
                    <a:pt x="290" y="1266"/>
                  </a:lnTo>
                  <a:lnTo>
                    <a:pt x="292" y="1268"/>
                  </a:lnTo>
                  <a:lnTo>
                    <a:pt x="300" y="1270"/>
                  </a:lnTo>
                  <a:lnTo>
                    <a:pt x="300" y="1270"/>
                  </a:lnTo>
                  <a:lnTo>
                    <a:pt x="298" y="1274"/>
                  </a:lnTo>
                  <a:lnTo>
                    <a:pt x="296" y="1274"/>
                  </a:lnTo>
                  <a:lnTo>
                    <a:pt x="290" y="1272"/>
                  </a:lnTo>
                  <a:lnTo>
                    <a:pt x="286" y="1268"/>
                  </a:lnTo>
                  <a:lnTo>
                    <a:pt x="284" y="1270"/>
                  </a:lnTo>
                  <a:lnTo>
                    <a:pt x="282" y="1272"/>
                  </a:lnTo>
                  <a:lnTo>
                    <a:pt x="282" y="1272"/>
                  </a:lnTo>
                  <a:lnTo>
                    <a:pt x="280" y="1270"/>
                  </a:lnTo>
                  <a:lnTo>
                    <a:pt x="282" y="1268"/>
                  </a:lnTo>
                  <a:lnTo>
                    <a:pt x="284" y="1266"/>
                  </a:lnTo>
                  <a:lnTo>
                    <a:pt x="284" y="1262"/>
                  </a:lnTo>
                  <a:lnTo>
                    <a:pt x="284" y="1262"/>
                  </a:lnTo>
                  <a:lnTo>
                    <a:pt x="282" y="1260"/>
                  </a:lnTo>
                  <a:lnTo>
                    <a:pt x="282" y="1256"/>
                  </a:lnTo>
                  <a:lnTo>
                    <a:pt x="282" y="1256"/>
                  </a:lnTo>
                  <a:lnTo>
                    <a:pt x="276" y="1258"/>
                  </a:lnTo>
                  <a:lnTo>
                    <a:pt x="272" y="1258"/>
                  </a:lnTo>
                  <a:lnTo>
                    <a:pt x="266" y="1258"/>
                  </a:lnTo>
                  <a:lnTo>
                    <a:pt x="262" y="1260"/>
                  </a:lnTo>
                  <a:lnTo>
                    <a:pt x="262" y="1260"/>
                  </a:lnTo>
                  <a:lnTo>
                    <a:pt x="262" y="1254"/>
                  </a:lnTo>
                  <a:lnTo>
                    <a:pt x="260" y="1250"/>
                  </a:lnTo>
                  <a:lnTo>
                    <a:pt x="258" y="1246"/>
                  </a:lnTo>
                  <a:lnTo>
                    <a:pt x="258" y="1246"/>
                  </a:lnTo>
                  <a:lnTo>
                    <a:pt x="266" y="1248"/>
                  </a:lnTo>
                  <a:lnTo>
                    <a:pt x="268" y="1248"/>
                  </a:lnTo>
                  <a:lnTo>
                    <a:pt x="270" y="1246"/>
                  </a:lnTo>
                  <a:lnTo>
                    <a:pt x="270" y="1246"/>
                  </a:lnTo>
                  <a:lnTo>
                    <a:pt x="276" y="1250"/>
                  </a:lnTo>
                  <a:lnTo>
                    <a:pt x="280" y="1252"/>
                  </a:lnTo>
                  <a:lnTo>
                    <a:pt x="286" y="1250"/>
                  </a:lnTo>
                  <a:lnTo>
                    <a:pt x="286" y="1250"/>
                  </a:lnTo>
                  <a:lnTo>
                    <a:pt x="276" y="1246"/>
                  </a:lnTo>
                  <a:lnTo>
                    <a:pt x="264" y="1242"/>
                  </a:lnTo>
                  <a:lnTo>
                    <a:pt x="264" y="1242"/>
                  </a:lnTo>
                  <a:lnTo>
                    <a:pt x="266" y="1238"/>
                  </a:lnTo>
                  <a:lnTo>
                    <a:pt x="268" y="1238"/>
                  </a:lnTo>
                  <a:lnTo>
                    <a:pt x="276" y="1242"/>
                  </a:lnTo>
                  <a:lnTo>
                    <a:pt x="284" y="1244"/>
                  </a:lnTo>
                  <a:lnTo>
                    <a:pt x="286" y="1244"/>
                  </a:lnTo>
                  <a:lnTo>
                    <a:pt x="290" y="1244"/>
                  </a:lnTo>
                  <a:lnTo>
                    <a:pt x="290" y="1244"/>
                  </a:lnTo>
                  <a:lnTo>
                    <a:pt x="292" y="1246"/>
                  </a:lnTo>
                  <a:lnTo>
                    <a:pt x="290" y="1248"/>
                  </a:lnTo>
                  <a:lnTo>
                    <a:pt x="286" y="1252"/>
                  </a:lnTo>
                  <a:lnTo>
                    <a:pt x="284" y="1254"/>
                  </a:lnTo>
                  <a:lnTo>
                    <a:pt x="284" y="1254"/>
                  </a:lnTo>
                  <a:lnTo>
                    <a:pt x="288" y="1256"/>
                  </a:lnTo>
                  <a:lnTo>
                    <a:pt x="292" y="1254"/>
                  </a:lnTo>
                  <a:lnTo>
                    <a:pt x="294" y="1250"/>
                  </a:lnTo>
                  <a:lnTo>
                    <a:pt x="298" y="1246"/>
                  </a:lnTo>
                  <a:lnTo>
                    <a:pt x="298" y="1246"/>
                  </a:lnTo>
                  <a:lnTo>
                    <a:pt x="294" y="1244"/>
                  </a:lnTo>
                  <a:lnTo>
                    <a:pt x="290" y="1240"/>
                  </a:lnTo>
                  <a:lnTo>
                    <a:pt x="288" y="1238"/>
                  </a:lnTo>
                  <a:lnTo>
                    <a:pt x="290" y="1234"/>
                  </a:lnTo>
                  <a:lnTo>
                    <a:pt x="290" y="1234"/>
                  </a:lnTo>
                  <a:lnTo>
                    <a:pt x="286" y="1234"/>
                  </a:lnTo>
                  <a:lnTo>
                    <a:pt x="284" y="1234"/>
                  </a:lnTo>
                  <a:lnTo>
                    <a:pt x="284" y="1236"/>
                  </a:lnTo>
                  <a:lnTo>
                    <a:pt x="284" y="1240"/>
                  </a:lnTo>
                  <a:lnTo>
                    <a:pt x="284" y="1240"/>
                  </a:lnTo>
                  <a:lnTo>
                    <a:pt x="280" y="1240"/>
                  </a:lnTo>
                  <a:lnTo>
                    <a:pt x="276" y="1238"/>
                  </a:lnTo>
                  <a:lnTo>
                    <a:pt x="270" y="1236"/>
                  </a:lnTo>
                  <a:lnTo>
                    <a:pt x="270" y="1236"/>
                  </a:lnTo>
                  <a:lnTo>
                    <a:pt x="270" y="1232"/>
                  </a:lnTo>
                  <a:lnTo>
                    <a:pt x="270" y="1226"/>
                  </a:lnTo>
                  <a:lnTo>
                    <a:pt x="270" y="1226"/>
                  </a:lnTo>
                  <a:lnTo>
                    <a:pt x="260" y="1226"/>
                  </a:lnTo>
                  <a:lnTo>
                    <a:pt x="252" y="1230"/>
                  </a:lnTo>
                  <a:lnTo>
                    <a:pt x="252" y="1230"/>
                  </a:lnTo>
                  <a:lnTo>
                    <a:pt x="254" y="1232"/>
                  </a:lnTo>
                  <a:lnTo>
                    <a:pt x="258" y="1232"/>
                  </a:lnTo>
                  <a:lnTo>
                    <a:pt x="266" y="1236"/>
                  </a:lnTo>
                  <a:lnTo>
                    <a:pt x="266" y="1236"/>
                  </a:lnTo>
                  <a:lnTo>
                    <a:pt x="262" y="1238"/>
                  </a:lnTo>
                  <a:lnTo>
                    <a:pt x="256" y="1236"/>
                  </a:lnTo>
                  <a:lnTo>
                    <a:pt x="250" y="1236"/>
                  </a:lnTo>
                  <a:lnTo>
                    <a:pt x="244" y="1236"/>
                  </a:lnTo>
                  <a:lnTo>
                    <a:pt x="244" y="1236"/>
                  </a:lnTo>
                  <a:lnTo>
                    <a:pt x="246" y="1232"/>
                  </a:lnTo>
                  <a:lnTo>
                    <a:pt x="246" y="1230"/>
                  </a:lnTo>
                  <a:lnTo>
                    <a:pt x="244" y="1228"/>
                  </a:lnTo>
                  <a:lnTo>
                    <a:pt x="244" y="1224"/>
                  </a:lnTo>
                  <a:lnTo>
                    <a:pt x="244" y="1224"/>
                  </a:lnTo>
                  <a:lnTo>
                    <a:pt x="248" y="1226"/>
                  </a:lnTo>
                  <a:lnTo>
                    <a:pt x="252" y="1226"/>
                  </a:lnTo>
                  <a:lnTo>
                    <a:pt x="252" y="1226"/>
                  </a:lnTo>
                  <a:lnTo>
                    <a:pt x="248" y="1224"/>
                  </a:lnTo>
                  <a:lnTo>
                    <a:pt x="250" y="1222"/>
                  </a:lnTo>
                  <a:lnTo>
                    <a:pt x="262" y="1222"/>
                  </a:lnTo>
                  <a:lnTo>
                    <a:pt x="262" y="1222"/>
                  </a:lnTo>
                  <a:lnTo>
                    <a:pt x="262" y="1218"/>
                  </a:lnTo>
                  <a:lnTo>
                    <a:pt x="260" y="1216"/>
                  </a:lnTo>
                  <a:lnTo>
                    <a:pt x="260" y="1216"/>
                  </a:lnTo>
                  <a:lnTo>
                    <a:pt x="262" y="1216"/>
                  </a:lnTo>
                  <a:lnTo>
                    <a:pt x="266" y="1218"/>
                  </a:lnTo>
                  <a:lnTo>
                    <a:pt x="274" y="1222"/>
                  </a:lnTo>
                  <a:lnTo>
                    <a:pt x="274" y="1222"/>
                  </a:lnTo>
                  <a:lnTo>
                    <a:pt x="276" y="1220"/>
                  </a:lnTo>
                  <a:lnTo>
                    <a:pt x="274" y="1218"/>
                  </a:lnTo>
                  <a:lnTo>
                    <a:pt x="272" y="1214"/>
                  </a:lnTo>
                  <a:lnTo>
                    <a:pt x="272" y="1214"/>
                  </a:lnTo>
                  <a:lnTo>
                    <a:pt x="282" y="1212"/>
                  </a:lnTo>
                  <a:lnTo>
                    <a:pt x="284" y="1208"/>
                  </a:lnTo>
                  <a:lnTo>
                    <a:pt x="286" y="1204"/>
                  </a:lnTo>
                  <a:lnTo>
                    <a:pt x="286" y="1204"/>
                  </a:lnTo>
                  <a:lnTo>
                    <a:pt x="284" y="1202"/>
                  </a:lnTo>
                  <a:lnTo>
                    <a:pt x="282" y="1202"/>
                  </a:lnTo>
                  <a:lnTo>
                    <a:pt x="280" y="1202"/>
                  </a:lnTo>
                  <a:lnTo>
                    <a:pt x="278" y="1198"/>
                  </a:lnTo>
                  <a:lnTo>
                    <a:pt x="278" y="1198"/>
                  </a:lnTo>
                  <a:lnTo>
                    <a:pt x="274" y="1208"/>
                  </a:lnTo>
                  <a:lnTo>
                    <a:pt x="270" y="1212"/>
                  </a:lnTo>
                  <a:lnTo>
                    <a:pt x="266" y="1214"/>
                  </a:lnTo>
                  <a:lnTo>
                    <a:pt x="266" y="1214"/>
                  </a:lnTo>
                  <a:lnTo>
                    <a:pt x="264" y="1212"/>
                  </a:lnTo>
                  <a:lnTo>
                    <a:pt x="266" y="1208"/>
                  </a:lnTo>
                  <a:lnTo>
                    <a:pt x="268" y="1206"/>
                  </a:lnTo>
                  <a:lnTo>
                    <a:pt x="272" y="1204"/>
                  </a:lnTo>
                  <a:lnTo>
                    <a:pt x="274" y="1200"/>
                  </a:lnTo>
                  <a:lnTo>
                    <a:pt x="274" y="1200"/>
                  </a:lnTo>
                  <a:lnTo>
                    <a:pt x="268" y="1202"/>
                  </a:lnTo>
                  <a:lnTo>
                    <a:pt x="262" y="1206"/>
                  </a:lnTo>
                  <a:lnTo>
                    <a:pt x="258" y="1214"/>
                  </a:lnTo>
                  <a:lnTo>
                    <a:pt x="254" y="1220"/>
                  </a:lnTo>
                  <a:lnTo>
                    <a:pt x="254" y="1220"/>
                  </a:lnTo>
                  <a:lnTo>
                    <a:pt x="248" y="1220"/>
                  </a:lnTo>
                  <a:lnTo>
                    <a:pt x="242" y="1220"/>
                  </a:lnTo>
                  <a:lnTo>
                    <a:pt x="240" y="1222"/>
                  </a:lnTo>
                  <a:lnTo>
                    <a:pt x="240" y="1226"/>
                  </a:lnTo>
                  <a:lnTo>
                    <a:pt x="240" y="1226"/>
                  </a:lnTo>
                  <a:lnTo>
                    <a:pt x="232" y="1222"/>
                  </a:lnTo>
                  <a:lnTo>
                    <a:pt x="230" y="1222"/>
                  </a:lnTo>
                  <a:lnTo>
                    <a:pt x="228" y="1228"/>
                  </a:lnTo>
                  <a:lnTo>
                    <a:pt x="228" y="1228"/>
                  </a:lnTo>
                  <a:lnTo>
                    <a:pt x="226" y="1228"/>
                  </a:lnTo>
                  <a:lnTo>
                    <a:pt x="224" y="1226"/>
                  </a:lnTo>
                  <a:lnTo>
                    <a:pt x="222" y="1224"/>
                  </a:lnTo>
                  <a:lnTo>
                    <a:pt x="220" y="1224"/>
                  </a:lnTo>
                  <a:lnTo>
                    <a:pt x="220" y="1224"/>
                  </a:lnTo>
                  <a:lnTo>
                    <a:pt x="224" y="1230"/>
                  </a:lnTo>
                  <a:lnTo>
                    <a:pt x="228" y="1232"/>
                  </a:lnTo>
                  <a:lnTo>
                    <a:pt x="234" y="1232"/>
                  </a:lnTo>
                  <a:lnTo>
                    <a:pt x="234" y="1232"/>
                  </a:lnTo>
                  <a:lnTo>
                    <a:pt x="234" y="1236"/>
                  </a:lnTo>
                  <a:lnTo>
                    <a:pt x="230" y="1236"/>
                  </a:lnTo>
                  <a:lnTo>
                    <a:pt x="222" y="1236"/>
                  </a:lnTo>
                  <a:lnTo>
                    <a:pt x="222" y="1236"/>
                  </a:lnTo>
                  <a:lnTo>
                    <a:pt x="222" y="1232"/>
                  </a:lnTo>
                  <a:lnTo>
                    <a:pt x="222" y="1228"/>
                  </a:lnTo>
                  <a:lnTo>
                    <a:pt x="222" y="1228"/>
                  </a:lnTo>
                  <a:lnTo>
                    <a:pt x="218" y="1228"/>
                  </a:lnTo>
                  <a:lnTo>
                    <a:pt x="216" y="1228"/>
                  </a:lnTo>
                  <a:lnTo>
                    <a:pt x="212" y="1232"/>
                  </a:lnTo>
                  <a:lnTo>
                    <a:pt x="212" y="1232"/>
                  </a:lnTo>
                  <a:lnTo>
                    <a:pt x="212" y="1234"/>
                  </a:lnTo>
                  <a:lnTo>
                    <a:pt x="214" y="1234"/>
                  </a:lnTo>
                  <a:lnTo>
                    <a:pt x="218" y="1234"/>
                  </a:lnTo>
                  <a:lnTo>
                    <a:pt x="220" y="1236"/>
                  </a:lnTo>
                  <a:lnTo>
                    <a:pt x="220" y="1236"/>
                  </a:lnTo>
                  <a:lnTo>
                    <a:pt x="218" y="1244"/>
                  </a:lnTo>
                  <a:lnTo>
                    <a:pt x="214" y="1250"/>
                  </a:lnTo>
                  <a:lnTo>
                    <a:pt x="214" y="1250"/>
                  </a:lnTo>
                  <a:lnTo>
                    <a:pt x="210" y="1250"/>
                  </a:lnTo>
                  <a:lnTo>
                    <a:pt x="204" y="1248"/>
                  </a:lnTo>
                  <a:lnTo>
                    <a:pt x="204" y="1248"/>
                  </a:lnTo>
                  <a:lnTo>
                    <a:pt x="204" y="1252"/>
                  </a:lnTo>
                  <a:lnTo>
                    <a:pt x="204" y="1252"/>
                  </a:lnTo>
                  <a:lnTo>
                    <a:pt x="212" y="1254"/>
                  </a:lnTo>
                  <a:lnTo>
                    <a:pt x="222" y="1254"/>
                  </a:lnTo>
                  <a:lnTo>
                    <a:pt x="222" y="1254"/>
                  </a:lnTo>
                  <a:lnTo>
                    <a:pt x="224" y="1260"/>
                  </a:lnTo>
                  <a:lnTo>
                    <a:pt x="226" y="1266"/>
                  </a:lnTo>
                  <a:lnTo>
                    <a:pt x="226" y="1266"/>
                  </a:lnTo>
                  <a:lnTo>
                    <a:pt x="226" y="1268"/>
                  </a:lnTo>
                  <a:lnTo>
                    <a:pt x="224" y="1268"/>
                  </a:lnTo>
                  <a:lnTo>
                    <a:pt x="220" y="1264"/>
                  </a:lnTo>
                  <a:lnTo>
                    <a:pt x="216" y="1262"/>
                  </a:lnTo>
                  <a:lnTo>
                    <a:pt x="214" y="1262"/>
                  </a:lnTo>
                  <a:lnTo>
                    <a:pt x="210" y="1262"/>
                  </a:lnTo>
                  <a:lnTo>
                    <a:pt x="210" y="1262"/>
                  </a:lnTo>
                  <a:lnTo>
                    <a:pt x="212" y="1268"/>
                  </a:lnTo>
                  <a:lnTo>
                    <a:pt x="214" y="1274"/>
                  </a:lnTo>
                  <a:lnTo>
                    <a:pt x="216" y="1278"/>
                  </a:lnTo>
                  <a:lnTo>
                    <a:pt x="218" y="1280"/>
                  </a:lnTo>
                  <a:lnTo>
                    <a:pt x="222" y="1280"/>
                  </a:lnTo>
                  <a:lnTo>
                    <a:pt x="222" y="1280"/>
                  </a:lnTo>
                  <a:lnTo>
                    <a:pt x="222" y="1282"/>
                  </a:lnTo>
                  <a:lnTo>
                    <a:pt x="222" y="1282"/>
                  </a:lnTo>
                  <a:lnTo>
                    <a:pt x="218" y="1282"/>
                  </a:lnTo>
                  <a:lnTo>
                    <a:pt x="214" y="1282"/>
                  </a:lnTo>
                  <a:lnTo>
                    <a:pt x="212" y="1282"/>
                  </a:lnTo>
                  <a:lnTo>
                    <a:pt x="212" y="1284"/>
                  </a:lnTo>
                  <a:lnTo>
                    <a:pt x="212" y="1284"/>
                  </a:lnTo>
                  <a:lnTo>
                    <a:pt x="210" y="1282"/>
                  </a:lnTo>
                  <a:lnTo>
                    <a:pt x="210" y="1280"/>
                  </a:lnTo>
                  <a:lnTo>
                    <a:pt x="212" y="1278"/>
                  </a:lnTo>
                  <a:lnTo>
                    <a:pt x="210" y="1276"/>
                  </a:lnTo>
                  <a:lnTo>
                    <a:pt x="210" y="1276"/>
                  </a:lnTo>
                  <a:lnTo>
                    <a:pt x="204" y="1278"/>
                  </a:lnTo>
                  <a:lnTo>
                    <a:pt x="202" y="1280"/>
                  </a:lnTo>
                  <a:lnTo>
                    <a:pt x="198" y="1280"/>
                  </a:lnTo>
                  <a:lnTo>
                    <a:pt x="198" y="1280"/>
                  </a:lnTo>
                  <a:lnTo>
                    <a:pt x="200" y="1282"/>
                  </a:lnTo>
                  <a:lnTo>
                    <a:pt x="200" y="1286"/>
                  </a:lnTo>
                  <a:lnTo>
                    <a:pt x="200" y="1286"/>
                  </a:lnTo>
                  <a:lnTo>
                    <a:pt x="200" y="1286"/>
                  </a:lnTo>
                  <a:lnTo>
                    <a:pt x="202" y="1288"/>
                  </a:lnTo>
                  <a:lnTo>
                    <a:pt x="208" y="1288"/>
                  </a:lnTo>
                  <a:lnTo>
                    <a:pt x="208" y="1288"/>
                  </a:lnTo>
                  <a:lnTo>
                    <a:pt x="208" y="1288"/>
                  </a:lnTo>
                  <a:lnTo>
                    <a:pt x="208" y="1288"/>
                  </a:lnTo>
                  <a:lnTo>
                    <a:pt x="204" y="1290"/>
                  </a:lnTo>
                  <a:lnTo>
                    <a:pt x="198" y="1288"/>
                  </a:lnTo>
                  <a:lnTo>
                    <a:pt x="196" y="1288"/>
                  </a:lnTo>
                  <a:lnTo>
                    <a:pt x="196" y="1288"/>
                  </a:lnTo>
                  <a:lnTo>
                    <a:pt x="196" y="1284"/>
                  </a:lnTo>
                  <a:lnTo>
                    <a:pt x="194" y="1282"/>
                  </a:lnTo>
                  <a:lnTo>
                    <a:pt x="194" y="1282"/>
                  </a:lnTo>
                  <a:lnTo>
                    <a:pt x="198" y="1278"/>
                  </a:lnTo>
                  <a:lnTo>
                    <a:pt x="202" y="1276"/>
                  </a:lnTo>
                  <a:lnTo>
                    <a:pt x="212" y="1270"/>
                  </a:lnTo>
                  <a:lnTo>
                    <a:pt x="212" y="1270"/>
                  </a:lnTo>
                  <a:lnTo>
                    <a:pt x="208" y="1268"/>
                  </a:lnTo>
                  <a:lnTo>
                    <a:pt x="202" y="1268"/>
                  </a:lnTo>
                  <a:lnTo>
                    <a:pt x="198" y="1266"/>
                  </a:lnTo>
                  <a:lnTo>
                    <a:pt x="196" y="1264"/>
                  </a:lnTo>
                  <a:lnTo>
                    <a:pt x="196" y="1262"/>
                  </a:lnTo>
                  <a:lnTo>
                    <a:pt x="196" y="1262"/>
                  </a:lnTo>
                  <a:lnTo>
                    <a:pt x="200" y="1262"/>
                  </a:lnTo>
                  <a:lnTo>
                    <a:pt x="202" y="1262"/>
                  </a:lnTo>
                  <a:lnTo>
                    <a:pt x="206" y="1266"/>
                  </a:lnTo>
                  <a:lnTo>
                    <a:pt x="206" y="1266"/>
                  </a:lnTo>
                  <a:lnTo>
                    <a:pt x="208" y="1262"/>
                  </a:lnTo>
                  <a:lnTo>
                    <a:pt x="212" y="1258"/>
                  </a:lnTo>
                  <a:lnTo>
                    <a:pt x="212" y="1258"/>
                  </a:lnTo>
                  <a:lnTo>
                    <a:pt x="208" y="1256"/>
                  </a:lnTo>
                  <a:lnTo>
                    <a:pt x="204" y="1256"/>
                  </a:lnTo>
                  <a:lnTo>
                    <a:pt x="200" y="1254"/>
                  </a:lnTo>
                  <a:lnTo>
                    <a:pt x="200" y="1248"/>
                  </a:lnTo>
                  <a:lnTo>
                    <a:pt x="200" y="1248"/>
                  </a:lnTo>
                  <a:lnTo>
                    <a:pt x="202" y="1248"/>
                  </a:lnTo>
                  <a:lnTo>
                    <a:pt x="206" y="1246"/>
                  </a:lnTo>
                  <a:lnTo>
                    <a:pt x="216" y="1246"/>
                  </a:lnTo>
                  <a:lnTo>
                    <a:pt x="216" y="1246"/>
                  </a:lnTo>
                  <a:lnTo>
                    <a:pt x="210" y="1246"/>
                  </a:lnTo>
                  <a:lnTo>
                    <a:pt x="206" y="1242"/>
                  </a:lnTo>
                  <a:lnTo>
                    <a:pt x="204" y="1238"/>
                  </a:lnTo>
                  <a:lnTo>
                    <a:pt x="198" y="1238"/>
                  </a:lnTo>
                  <a:lnTo>
                    <a:pt x="198" y="1238"/>
                  </a:lnTo>
                  <a:lnTo>
                    <a:pt x="202" y="1234"/>
                  </a:lnTo>
                  <a:lnTo>
                    <a:pt x="210" y="1234"/>
                  </a:lnTo>
                  <a:lnTo>
                    <a:pt x="210" y="1234"/>
                  </a:lnTo>
                  <a:lnTo>
                    <a:pt x="210" y="1230"/>
                  </a:lnTo>
                  <a:lnTo>
                    <a:pt x="210" y="1226"/>
                  </a:lnTo>
                  <a:lnTo>
                    <a:pt x="212" y="1224"/>
                  </a:lnTo>
                  <a:lnTo>
                    <a:pt x="208" y="1224"/>
                  </a:lnTo>
                  <a:lnTo>
                    <a:pt x="208" y="1224"/>
                  </a:lnTo>
                  <a:lnTo>
                    <a:pt x="234" y="1218"/>
                  </a:lnTo>
                  <a:lnTo>
                    <a:pt x="246" y="1214"/>
                  </a:lnTo>
                  <a:lnTo>
                    <a:pt x="250" y="1212"/>
                  </a:lnTo>
                  <a:lnTo>
                    <a:pt x="256" y="1206"/>
                  </a:lnTo>
                  <a:lnTo>
                    <a:pt x="256" y="1206"/>
                  </a:lnTo>
                  <a:lnTo>
                    <a:pt x="250" y="1202"/>
                  </a:lnTo>
                  <a:lnTo>
                    <a:pt x="248" y="1198"/>
                  </a:lnTo>
                  <a:lnTo>
                    <a:pt x="248" y="1196"/>
                  </a:lnTo>
                  <a:lnTo>
                    <a:pt x="248" y="1196"/>
                  </a:lnTo>
                  <a:lnTo>
                    <a:pt x="252" y="1196"/>
                  </a:lnTo>
                  <a:lnTo>
                    <a:pt x="256" y="1198"/>
                  </a:lnTo>
                  <a:lnTo>
                    <a:pt x="256" y="1198"/>
                  </a:lnTo>
                  <a:lnTo>
                    <a:pt x="250" y="1194"/>
                  </a:lnTo>
                  <a:lnTo>
                    <a:pt x="246" y="1194"/>
                  </a:lnTo>
                  <a:lnTo>
                    <a:pt x="232" y="1194"/>
                  </a:lnTo>
                  <a:lnTo>
                    <a:pt x="232" y="1194"/>
                  </a:lnTo>
                  <a:lnTo>
                    <a:pt x="236" y="1198"/>
                  </a:lnTo>
                  <a:lnTo>
                    <a:pt x="236" y="1200"/>
                  </a:lnTo>
                  <a:lnTo>
                    <a:pt x="234" y="1204"/>
                  </a:lnTo>
                  <a:lnTo>
                    <a:pt x="230" y="1210"/>
                  </a:lnTo>
                  <a:lnTo>
                    <a:pt x="230" y="1210"/>
                  </a:lnTo>
                  <a:lnTo>
                    <a:pt x="222" y="1208"/>
                  </a:lnTo>
                  <a:lnTo>
                    <a:pt x="214" y="1206"/>
                  </a:lnTo>
                  <a:lnTo>
                    <a:pt x="214" y="1206"/>
                  </a:lnTo>
                  <a:lnTo>
                    <a:pt x="216" y="1204"/>
                  </a:lnTo>
                  <a:lnTo>
                    <a:pt x="218" y="1202"/>
                  </a:lnTo>
                  <a:lnTo>
                    <a:pt x="222" y="1198"/>
                  </a:lnTo>
                  <a:lnTo>
                    <a:pt x="222" y="1194"/>
                  </a:lnTo>
                  <a:lnTo>
                    <a:pt x="222" y="1194"/>
                  </a:lnTo>
                  <a:lnTo>
                    <a:pt x="224" y="1194"/>
                  </a:lnTo>
                  <a:lnTo>
                    <a:pt x="224" y="1196"/>
                  </a:lnTo>
                  <a:lnTo>
                    <a:pt x="224" y="1200"/>
                  </a:lnTo>
                  <a:lnTo>
                    <a:pt x="224" y="1200"/>
                  </a:lnTo>
                  <a:lnTo>
                    <a:pt x="228" y="1200"/>
                  </a:lnTo>
                  <a:lnTo>
                    <a:pt x="230" y="1198"/>
                  </a:lnTo>
                  <a:lnTo>
                    <a:pt x="230" y="1198"/>
                  </a:lnTo>
                  <a:lnTo>
                    <a:pt x="228" y="1194"/>
                  </a:lnTo>
                  <a:lnTo>
                    <a:pt x="224" y="1188"/>
                  </a:lnTo>
                  <a:lnTo>
                    <a:pt x="224" y="1188"/>
                  </a:lnTo>
                  <a:lnTo>
                    <a:pt x="218" y="1188"/>
                  </a:lnTo>
                  <a:lnTo>
                    <a:pt x="214" y="1190"/>
                  </a:lnTo>
                  <a:lnTo>
                    <a:pt x="214" y="1194"/>
                  </a:lnTo>
                  <a:lnTo>
                    <a:pt x="216" y="1198"/>
                  </a:lnTo>
                  <a:lnTo>
                    <a:pt x="216" y="1198"/>
                  </a:lnTo>
                  <a:lnTo>
                    <a:pt x="214" y="1198"/>
                  </a:lnTo>
                  <a:lnTo>
                    <a:pt x="210" y="1196"/>
                  </a:lnTo>
                  <a:lnTo>
                    <a:pt x="206" y="1192"/>
                  </a:lnTo>
                  <a:lnTo>
                    <a:pt x="198" y="1190"/>
                  </a:lnTo>
                  <a:lnTo>
                    <a:pt x="194" y="1188"/>
                  </a:lnTo>
                  <a:lnTo>
                    <a:pt x="190" y="1190"/>
                  </a:lnTo>
                  <a:lnTo>
                    <a:pt x="190" y="1190"/>
                  </a:lnTo>
                  <a:lnTo>
                    <a:pt x="192" y="1190"/>
                  </a:lnTo>
                  <a:lnTo>
                    <a:pt x="192" y="1192"/>
                  </a:lnTo>
                  <a:lnTo>
                    <a:pt x="190" y="1196"/>
                  </a:lnTo>
                  <a:lnTo>
                    <a:pt x="182" y="1200"/>
                  </a:lnTo>
                  <a:lnTo>
                    <a:pt x="182" y="1200"/>
                  </a:lnTo>
                  <a:lnTo>
                    <a:pt x="184" y="1204"/>
                  </a:lnTo>
                  <a:lnTo>
                    <a:pt x="186" y="1206"/>
                  </a:lnTo>
                  <a:lnTo>
                    <a:pt x="192" y="1210"/>
                  </a:lnTo>
                  <a:lnTo>
                    <a:pt x="192" y="1210"/>
                  </a:lnTo>
                  <a:lnTo>
                    <a:pt x="194" y="1210"/>
                  </a:lnTo>
                  <a:lnTo>
                    <a:pt x="194" y="1210"/>
                  </a:lnTo>
                  <a:lnTo>
                    <a:pt x="192" y="1206"/>
                  </a:lnTo>
                  <a:lnTo>
                    <a:pt x="194" y="1202"/>
                  </a:lnTo>
                  <a:lnTo>
                    <a:pt x="198" y="1202"/>
                  </a:lnTo>
                  <a:lnTo>
                    <a:pt x="198" y="1202"/>
                  </a:lnTo>
                  <a:lnTo>
                    <a:pt x="196" y="1200"/>
                  </a:lnTo>
                  <a:lnTo>
                    <a:pt x="192" y="1198"/>
                  </a:lnTo>
                  <a:lnTo>
                    <a:pt x="192" y="1198"/>
                  </a:lnTo>
                  <a:lnTo>
                    <a:pt x="194" y="1198"/>
                  </a:lnTo>
                  <a:lnTo>
                    <a:pt x="198" y="1196"/>
                  </a:lnTo>
                  <a:lnTo>
                    <a:pt x="208" y="1198"/>
                  </a:lnTo>
                  <a:lnTo>
                    <a:pt x="208" y="1198"/>
                  </a:lnTo>
                  <a:lnTo>
                    <a:pt x="208" y="1202"/>
                  </a:lnTo>
                  <a:lnTo>
                    <a:pt x="210" y="1206"/>
                  </a:lnTo>
                  <a:lnTo>
                    <a:pt x="214" y="1210"/>
                  </a:lnTo>
                  <a:lnTo>
                    <a:pt x="222" y="1212"/>
                  </a:lnTo>
                  <a:lnTo>
                    <a:pt x="230" y="1212"/>
                  </a:lnTo>
                  <a:lnTo>
                    <a:pt x="230" y="1212"/>
                  </a:lnTo>
                  <a:lnTo>
                    <a:pt x="228" y="1216"/>
                  </a:lnTo>
                  <a:lnTo>
                    <a:pt x="222" y="1218"/>
                  </a:lnTo>
                  <a:lnTo>
                    <a:pt x="218" y="1218"/>
                  </a:lnTo>
                  <a:lnTo>
                    <a:pt x="216" y="1216"/>
                  </a:lnTo>
                  <a:lnTo>
                    <a:pt x="218" y="1212"/>
                  </a:lnTo>
                  <a:lnTo>
                    <a:pt x="218" y="1212"/>
                  </a:lnTo>
                  <a:lnTo>
                    <a:pt x="214" y="1216"/>
                  </a:lnTo>
                  <a:lnTo>
                    <a:pt x="214" y="1218"/>
                  </a:lnTo>
                  <a:lnTo>
                    <a:pt x="216" y="1218"/>
                  </a:lnTo>
                  <a:lnTo>
                    <a:pt x="216" y="1218"/>
                  </a:lnTo>
                  <a:lnTo>
                    <a:pt x="214" y="1220"/>
                  </a:lnTo>
                  <a:lnTo>
                    <a:pt x="212" y="1220"/>
                  </a:lnTo>
                  <a:lnTo>
                    <a:pt x="210" y="1220"/>
                  </a:lnTo>
                  <a:lnTo>
                    <a:pt x="208" y="1220"/>
                  </a:lnTo>
                  <a:lnTo>
                    <a:pt x="208" y="1220"/>
                  </a:lnTo>
                  <a:lnTo>
                    <a:pt x="206" y="1216"/>
                  </a:lnTo>
                  <a:lnTo>
                    <a:pt x="210" y="1212"/>
                  </a:lnTo>
                  <a:lnTo>
                    <a:pt x="210" y="1212"/>
                  </a:lnTo>
                  <a:lnTo>
                    <a:pt x="184" y="1218"/>
                  </a:lnTo>
                  <a:lnTo>
                    <a:pt x="174" y="1224"/>
                  </a:lnTo>
                  <a:lnTo>
                    <a:pt x="168" y="1226"/>
                  </a:lnTo>
                  <a:lnTo>
                    <a:pt x="166" y="1232"/>
                  </a:lnTo>
                  <a:lnTo>
                    <a:pt x="166" y="1232"/>
                  </a:lnTo>
                  <a:lnTo>
                    <a:pt x="168" y="1226"/>
                  </a:lnTo>
                  <a:lnTo>
                    <a:pt x="170" y="1222"/>
                  </a:lnTo>
                  <a:lnTo>
                    <a:pt x="174" y="1220"/>
                  </a:lnTo>
                  <a:lnTo>
                    <a:pt x="178" y="1218"/>
                  </a:lnTo>
                  <a:lnTo>
                    <a:pt x="178" y="1218"/>
                  </a:lnTo>
                  <a:lnTo>
                    <a:pt x="178" y="1216"/>
                  </a:lnTo>
                  <a:lnTo>
                    <a:pt x="176" y="1216"/>
                  </a:lnTo>
                  <a:lnTo>
                    <a:pt x="172" y="1216"/>
                  </a:lnTo>
                  <a:lnTo>
                    <a:pt x="174" y="1212"/>
                  </a:lnTo>
                  <a:lnTo>
                    <a:pt x="174" y="1212"/>
                  </a:lnTo>
                  <a:lnTo>
                    <a:pt x="176" y="1212"/>
                  </a:lnTo>
                  <a:lnTo>
                    <a:pt x="178" y="1212"/>
                  </a:lnTo>
                  <a:lnTo>
                    <a:pt x="180" y="1210"/>
                  </a:lnTo>
                  <a:lnTo>
                    <a:pt x="182" y="1210"/>
                  </a:lnTo>
                  <a:lnTo>
                    <a:pt x="182" y="1210"/>
                  </a:lnTo>
                  <a:lnTo>
                    <a:pt x="180" y="1214"/>
                  </a:lnTo>
                  <a:lnTo>
                    <a:pt x="180" y="1214"/>
                  </a:lnTo>
                  <a:lnTo>
                    <a:pt x="182" y="1216"/>
                  </a:lnTo>
                  <a:lnTo>
                    <a:pt x="182" y="1216"/>
                  </a:lnTo>
                  <a:lnTo>
                    <a:pt x="184" y="1214"/>
                  </a:lnTo>
                  <a:lnTo>
                    <a:pt x="184" y="1212"/>
                  </a:lnTo>
                  <a:lnTo>
                    <a:pt x="182" y="1204"/>
                  </a:lnTo>
                  <a:lnTo>
                    <a:pt x="182" y="1204"/>
                  </a:lnTo>
                  <a:lnTo>
                    <a:pt x="178" y="1204"/>
                  </a:lnTo>
                  <a:lnTo>
                    <a:pt x="174" y="1204"/>
                  </a:lnTo>
                  <a:lnTo>
                    <a:pt x="164" y="1200"/>
                  </a:lnTo>
                  <a:lnTo>
                    <a:pt x="156" y="1194"/>
                  </a:lnTo>
                  <a:lnTo>
                    <a:pt x="146" y="1190"/>
                  </a:lnTo>
                  <a:lnTo>
                    <a:pt x="146" y="1190"/>
                  </a:lnTo>
                  <a:lnTo>
                    <a:pt x="148" y="1188"/>
                  </a:lnTo>
                  <a:lnTo>
                    <a:pt x="150" y="1188"/>
                  </a:lnTo>
                  <a:lnTo>
                    <a:pt x="154" y="1192"/>
                  </a:lnTo>
                  <a:lnTo>
                    <a:pt x="154" y="1192"/>
                  </a:lnTo>
                  <a:lnTo>
                    <a:pt x="156" y="1190"/>
                  </a:lnTo>
                  <a:lnTo>
                    <a:pt x="158" y="1188"/>
                  </a:lnTo>
                  <a:lnTo>
                    <a:pt x="158" y="1188"/>
                  </a:lnTo>
                  <a:lnTo>
                    <a:pt x="158" y="1186"/>
                  </a:lnTo>
                  <a:lnTo>
                    <a:pt x="156" y="1186"/>
                  </a:lnTo>
                  <a:lnTo>
                    <a:pt x="152" y="1186"/>
                  </a:lnTo>
                  <a:lnTo>
                    <a:pt x="150" y="1186"/>
                  </a:lnTo>
                  <a:lnTo>
                    <a:pt x="150" y="1182"/>
                  </a:lnTo>
                  <a:lnTo>
                    <a:pt x="150" y="1182"/>
                  </a:lnTo>
                  <a:lnTo>
                    <a:pt x="154" y="1182"/>
                  </a:lnTo>
                  <a:lnTo>
                    <a:pt x="156" y="1182"/>
                  </a:lnTo>
                  <a:lnTo>
                    <a:pt x="164" y="1180"/>
                  </a:lnTo>
                  <a:lnTo>
                    <a:pt x="164" y="1180"/>
                  </a:lnTo>
                  <a:lnTo>
                    <a:pt x="160" y="1176"/>
                  </a:lnTo>
                  <a:lnTo>
                    <a:pt x="156" y="1176"/>
                  </a:lnTo>
                  <a:lnTo>
                    <a:pt x="154" y="1176"/>
                  </a:lnTo>
                  <a:lnTo>
                    <a:pt x="154" y="1170"/>
                  </a:lnTo>
                  <a:lnTo>
                    <a:pt x="154" y="1170"/>
                  </a:lnTo>
                  <a:lnTo>
                    <a:pt x="152" y="1172"/>
                  </a:lnTo>
                  <a:lnTo>
                    <a:pt x="152" y="1176"/>
                  </a:lnTo>
                  <a:lnTo>
                    <a:pt x="150" y="1180"/>
                  </a:lnTo>
                  <a:lnTo>
                    <a:pt x="148" y="1182"/>
                  </a:lnTo>
                  <a:lnTo>
                    <a:pt x="148" y="1182"/>
                  </a:lnTo>
                  <a:lnTo>
                    <a:pt x="144" y="1180"/>
                  </a:lnTo>
                  <a:lnTo>
                    <a:pt x="140" y="1180"/>
                  </a:lnTo>
                  <a:lnTo>
                    <a:pt x="136" y="1180"/>
                  </a:lnTo>
                  <a:lnTo>
                    <a:pt x="132" y="1180"/>
                  </a:lnTo>
                  <a:lnTo>
                    <a:pt x="132" y="1180"/>
                  </a:lnTo>
                  <a:lnTo>
                    <a:pt x="138" y="1178"/>
                  </a:lnTo>
                  <a:lnTo>
                    <a:pt x="142" y="1176"/>
                  </a:lnTo>
                  <a:lnTo>
                    <a:pt x="144" y="1174"/>
                  </a:lnTo>
                  <a:lnTo>
                    <a:pt x="146" y="1168"/>
                  </a:lnTo>
                  <a:lnTo>
                    <a:pt x="146" y="1168"/>
                  </a:lnTo>
                  <a:lnTo>
                    <a:pt x="152" y="1168"/>
                  </a:lnTo>
                  <a:lnTo>
                    <a:pt x="156" y="1166"/>
                  </a:lnTo>
                  <a:lnTo>
                    <a:pt x="160" y="1164"/>
                  </a:lnTo>
                  <a:lnTo>
                    <a:pt x="166" y="1164"/>
                  </a:lnTo>
                  <a:lnTo>
                    <a:pt x="166" y="1164"/>
                  </a:lnTo>
                  <a:lnTo>
                    <a:pt x="166" y="1162"/>
                  </a:lnTo>
                  <a:lnTo>
                    <a:pt x="164" y="1162"/>
                  </a:lnTo>
                  <a:lnTo>
                    <a:pt x="160" y="1160"/>
                  </a:lnTo>
                  <a:lnTo>
                    <a:pt x="160" y="1160"/>
                  </a:lnTo>
                  <a:lnTo>
                    <a:pt x="162" y="1158"/>
                  </a:lnTo>
                  <a:lnTo>
                    <a:pt x="166" y="1158"/>
                  </a:lnTo>
                  <a:lnTo>
                    <a:pt x="174" y="1158"/>
                  </a:lnTo>
                  <a:lnTo>
                    <a:pt x="174" y="1158"/>
                  </a:lnTo>
                  <a:lnTo>
                    <a:pt x="176" y="1160"/>
                  </a:lnTo>
                  <a:lnTo>
                    <a:pt x="176" y="1162"/>
                  </a:lnTo>
                  <a:lnTo>
                    <a:pt x="174" y="1166"/>
                  </a:lnTo>
                  <a:lnTo>
                    <a:pt x="174" y="1166"/>
                  </a:lnTo>
                  <a:lnTo>
                    <a:pt x="180" y="1166"/>
                  </a:lnTo>
                  <a:lnTo>
                    <a:pt x="180" y="1164"/>
                  </a:lnTo>
                  <a:lnTo>
                    <a:pt x="182" y="1160"/>
                  </a:lnTo>
                  <a:lnTo>
                    <a:pt x="184" y="1158"/>
                  </a:lnTo>
                  <a:lnTo>
                    <a:pt x="184" y="1158"/>
                  </a:lnTo>
                  <a:lnTo>
                    <a:pt x="180" y="1154"/>
                  </a:lnTo>
                  <a:lnTo>
                    <a:pt x="174" y="1154"/>
                  </a:lnTo>
                  <a:lnTo>
                    <a:pt x="170" y="1154"/>
                  </a:lnTo>
                  <a:lnTo>
                    <a:pt x="166" y="1154"/>
                  </a:lnTo>
                  <a:lnTo>
                    <a:pt x="156" y="1158"/>
                  </a:lnTo>
                  <a:lnTo>
                    <a:pt x="150" y="1158"/>
                  </a:lnTo>
                  <a:lnTo>
                    <a:pt x="146" y="1154"/>
                  </a:lnTo>
                  <a:lnTo>
                    <a:pt x="146" y="1154"/>
                  </a:lnTo>
                  <a:lnTo>
                    <a:pt x="152" y="1156"/>
                  </a:lnTo>
                  <a:lnTo>
                    <a:pt x="156" y="1156"/>
                  </a:lnTo>
                  <a:lnTo>
                    <a:pt x="164" y="1150"/>
                  </a:lnTo>
                  <a:lnTo>
                    <a:pt x="164" y="1150"/>
                  </a:lnTo>
                  <a:lnTo>
                    <a:pt x="162" y="1150"/>
                  </a:lnTo>
                  <a:lnTo>
                    <a:pt x="158" y="1148"/>
                  </a:lnTo>
                  <a:lnTo>
                    <a:pt x="154" y="1148"/>
                  </a:lnTo>
                  <a:lnTo>
                    <a:pt x="152" y="1148"/>
                  </a:lnTo>
                  <a:lnTo>
                    <a:pt x="152" y="1148"/>
                  </a:lnTo>
                  <a:lnTo>
                    <a:pt x="154" y="1144"/>
                  </a:lnTo>
                  <a:lnTo>
                    <a:pt x="154" y="1142"/>
                  </a:lnTo>
                  <a:lnTo>
                    <a:pt x="158" y="1142"/>
                  </a:lnTo>
                  <a:lnTo>
                    <a:pt x="158" y="1142"/>
                  </a:lnTo>
                  <a:lnTo>
                    <a:pt x="162" y="1144"/>
                  </a:lnTo>
                  <a:lnTo>
                    <a:pt x="166" y="1146"/>
                  </a:lnTo>
                  <a:lnTo>
                    <a:pt x="170" y="1148"/>
                  </a:lnTo>
                  <a:lnTo>
                    <a:pt x="174" y="1150"/>
                  </a:lnTo>
                  <a:lnTo>
                    <a:pt x="174" y="1150"/>
                  </a:lnTo>
                  <a:lnTo>
                    <a:pt x="174" y="1146"/>
                  </a:lnTo>
                  <a:lnTo>
                    <a:pt x="170" y="1140"/>
                  </a:lnTo>
                  <a:lnTo>
                    <a:pt x="164" y="1136"/>
                  </a:lnTo>
                  <a:lnTo>
                    <a:pt x="156" y="1134"/>
                  </a:lnTo>
                  <a:lnTo>
                    <a:pt x="156" y="1134"/>
                  </a:lnTo>
                  <a:lnTo>
                    <a:pt x="156" y="1136"/>
                  </a:lnTo>
                  <a:lnTo>
                    <a:pt x="160" y="1136"/>
                  </a:lnTo>
                  <a:lnTo>
                    <a:pt x="162" y="1136"/>
                  </a:lnTo>
                  <a:lnTo>
                    <a:pt x="164" y="1138"/>
                  </a:lnTo>
                  <a:lnTo>
                    <a:pt x="164" y="1138"/>
                  </a:lnTo>
                  <a:lnTo>
                    <a:pt x="152" y="1140"/>
                  </a:lnTo>
                  <a:lnTo>
                    <a:pt x="140" y="1142"/>
                  </a:lnTo>
                  <a:lnTo>
                    <a:pt x="140" y="1142"/>
                  </a:lnTo>
                  <a:lnTo>
                    <a:pt x="144" y="1136"/>
                  </a:lnTo>
                  <a:lnTo>
                    <a:pt x="146" y="1130"/>
                  </a:lnTo>
                  <a:lnTo>
                    <a:pt x="146" y="1130"/>
                  </a:lnTo>
                  <a:lnTo>
                    <a:pt x="144" y="1126"/>
                  </a:lnTo>
                  <a:lnTo>
                    <a:pt x="138" y="1126"/>
                  </a:lnTo>
                  <a:lnTo>
                    <a:pt x="138" y="1126"/>
                  </a:lnTo>
                  <a:lnTo>
                    <a:pt x="142" y="1120"/>
                  </a:lnTo>
                  <a:lnTo>
                    <a:pt x="140" y="1116"/>
                  </a:lnTo>
                  <a:lnTo>
                    <a:pt x="138" y="1110"/>
                  </a:lnTo>
                  <a:lnTo>
                    <a:pt x="138" y="1102"/>
                  </a:lnTo>
                  <a:lnTo>
                    <a:pt x="138" y="1102"/>
                  </a:lnTo>
                  <a:lnTo>
                    <a:pt x="146" y="1102"/>
                  </a:lnTo>
                  <a:lnTo>
                    <a:pt x="146" y="1102"/>
                  </a:lnTo>
                  <a:lnTo>
                    <a:pt x="144" y="1100"/>
                  </a:lnTo>
                  <a:lnTo>
                    <a:pt x="142" y="1100"/>
                  </a:lnTo>
                  <a:lnTo>
                    <a:pt x="138" y="1102"/>
                  </a:lnTo>
                  <a:lnTo>
                    <a:pt x="132" y="1102"/>
                  </a:lnTo>
                  <a:lnTo>
                    <a:pt x="132" y="1102"/>
                  </a:lnTo>
                  <a:lnTo>
                    <a:pt x="134" y="1102"/>
                  </a:lnTo>
                  <a:lnTo>
                    <a:pt x="136" y="1104"/>
                  </a:lnTo>
                  <a:lnTo>
                    <a:pt x="136" y="1106"/>
                  </a:lnTo>
                  <a:lnTo>
                    <a:pt x="136" y="1108"/>
                  </a:lnTo>
                  <a:lnTo>
                    <a:pt x="136" y="1108"/>
                  </a:lnTo>
                  <a:lnTo>
                    <a:pt x="134" y="1110"/>
                  </a:lnTo>
                  <a:lnTo>
                    <a:pt x="132" y="1108"/>
                  </a:lnTo>
                  <a:lnTo>
                    <a:pt x="130" y="1106"/>
                  </a:lnTo>
                  <a:lnTo>
                    <a:pt x="128" y="1104"/>
                  </a:lnTo>
                  <a:lnTo>
                    <a:pt x="128" y="1104"/>
                  </a:lnTo>
                  <a:lnTo>
                    <a:pt x="128" y="1106"/>
                  </a:lnTo>
                  <a:lnTo>
                    <a:pt x="126" y="1108"/>
                  </a:lnTo>
                  <a:lnTo>
                    <a:pt x="124" y="1110"/>
                  </a:lnTo>
                  <a:lnTo>
                    <a:pt x="122" y="1108"/>
                  </a:lnTo>
                  <a:lnTo>
                    <a:pt x="122" y="1108"/>
                  </a:lnTo>
                  <a:lnTo>
                    <a:pt x="122" y="1114"/>
                  </a:lnTo>
                  <a:lnTo>
                    <a:pt x="124" y="1116"/>
                  </a:lnTo>
                  <a:lnTo>
                    <a:pt x="132" y="1118"/>
                  </a:lnTo>
                  <a:lnTo>
                    <a:pt x="132" y="1118"/>
                  </a:lnTo>
                  <a:lnTo>
                    <a:pt x="130" y="1120"/>
                  </a:lnTo>
                  <a:lnTo>
                    <a:pt x="126" y="1120"/>
                  </a:lnTo>
                  <a:lnTo>
                    <a:pt x="120" y="1118"/>
                  </a:lnTo>
                  <a:lnTo>
                    <a:pt x="120" y="1118"/>
                  </a:lnTo>
                  <a:lnTo>
                    <a:pt x="122" y="1120"/>
                  </a:lnTo>
                  <a:lnTo>
                    <a:pt x="122" y="1122"/>
                  </a:lnTo>
                  <a:lnTo>
                    <a:pt x="118" y="1124"/>
                  </a:lnTo>
                  <a:lnTo>
                    <a:pt x="114" y="1126"/>
                  </a:lnTo>
                  <a:lnTo>
                    <a:pt x="110" y="1130"/>
                  </a:lnTo>
                  <a:lnTo>
                    <a:pt x="110" y="1130"/>
                  </a:lnTo>
                  <a:lnTo>
                    <a:pt x="110" y="1124"/>
                  </a:lnTo>
                  <a:lnTo>
                    <a:pt x="106" y="1122"/>
                  </a:lnTo>
                  <a:lnTo>
                    <a:pt x="96" y="1124"/>
                  </a:lnTo>
                  <a:lnTo>
                    <a:pt x="96" y="1124"/>
                  </a:lnTo>
                  <a:lnTo>
                    <a:pt x="98" y="1122"/>
                  </a:lnTo>
                  <a:lnTo>
                    <a:pt x="102" y="1122"/>
                  </a:lnTo>
                  <a:lnTo>
                    <a:pt x="104" y="1120"/>
                  </a:lnTo>
                  <a:lnTo>
                    <a:pt x="106" y="1118"/>
                  </a:lnTo>
                  <a:lnTo>
                    <a:pt x="106" y="1118"/>
                  </a:lnTo>
                  <a:lnTo>
                    <a:pt x="100" y="1116"/>
                  </a:lnTo>
                  <a:lnTo>
                    <a:pt x="92" y="1118"/>
                  </a:lnTo>
                  <a:lnTo>
                    <a:pt x="80" y="1120"/>
                  </a:lnTo>
                  <a:lnTo>
                    <a:pt x="80" y="1120"/>
                  </a:lnTo>
                  <a:lnTo>
                    <a:pt x="82" y="1122"/>
                  </a:lnTo>
                  <a:lnTo>
                    <a:pt x="86" y="1122"/>
                  </a:lnTo>
                  <a:lnTo>
                    <a:pt x="92" y="1122"/>
                  </a:lnTo>
                  <a:lnTo>
                    <a:pt x="92" y="1122"/>
                  </a:lnTo>
                  <a:lnTo>
                    <a:pt x="88" y="1126"/>
                  </a:lnTo>
                  <a:lnTo>
                    <a:pt x="88" y="1128"/>
                  </a:lnTo>
                  <a:lnTo>
                    <a:pt x="88" y="1130"/>
                  </a:lnTo>
                  <a:lnTo>
                    <a:pt x="82" y="1132"/>
                  </a:lnTo>
                  <a:lnTo>
                    <a:pt x="82" y="1132"/>
                  </a:lnTo>
                  <a:lnTo>
                    <a:pt x="84" y="1134"/>
                  </a:lnTo>
                  <a:lnTo>
                    <a:pt x="86" y="1134"/>
                  </a:lnTo>
                  <a:lnTo>
                    <a:pt x="90" y="1132"/>
                  </a:lnTo>
                  <a:lnTo>
                    <a:pt x="92" y="1132"/>
                  </a:lnTo>
                  <a:lnTo>
                    <a:pt x="92" y="1132"/>
                  </a:lnTo>
                  <a:lnTo>
                    <a:pt x="92" y="1134"/>
                  </a:lnTo>
                  <a:lnTo>
                    <a:pt x="90" y="1136"/>
                  </a:lnTo>
                  <a:lnTo>
                    <a:pt x="88" y="1136"/>
                  </a:lnTo>
                  <a:lnTo>
                    <a:pt x="88" y="1140"/>
                  </a:lnTo>
                  <a:lnTo>
                    <a:pt x="88" y="1140"/>
                  </a:lnTo>
                  <a:lnTo>
                    <a:pt x="94" y="1142"/>
                  </a:lnTo>
                  <a:lnTo>
                    <a:pt x="100" y="1142"/>
                  </a:lnTo>
                  <a:lnTo>
                    <a:pt x="106" y="1140"/>
                  </a:lnTo>
                  <a:lnTo>
                    <a:pt x="110" y="1138"/>
                  </a:lnTo>
                  <a:lnTo>
                    <a:pt x="110" y="1138"/>
                  </a:lnTo>
                  <a:lnTo>
                    <a:pt x="118" y="1140"/>
                  </a:lnTo>
                  <a:lnTo>
                    <a:pt x="124" y="1142"/>
                  </a:lnTo>
                  <a:lnTo>
                    <a:pt x="128" y="1140"/>
                  </a:lnTo>
                  <a:lnTo>
                    <a:pt x="128" y="1140"/>
                  </a:lnTo>
                  <a:lnTo>
                    <a:pt x="128" y="1142"/>
                  </a:lnTo>
                  <a:lnTo>
                    <a:pt x="128" y="1144"/>
                  </a:lnTo>
                  <a:lnTo>
                    <a:pt x="124" y="1144"/>
                  </a:lnTo>
                  <a:lnTo>
                    <a:pt x="118" y="1144"/>
                  </a:lnTo>
                  <a:lnTo>
                    <a:pt x="114" y="1144"/>
                  </a:lnTo>
                  <a:lnTo>
                    <a:pt x="114" y="1144"/>
                  </a:lnTo>
                  <a:lnTo>
                    <a:pt x="114" y="1146"/>
                  </a:lnTo>
                  <a:lnTo>
                    <a:pt x="116" y="1148"/>
                  </a:lnTo>
                  <a:lnTo>
                    <a:pt x="120" y="1148"/>
                  </a:lnTo>
                  <a:lnTo>
                    <a:pt x="120" y="1150"/>
                  </a:lnTo>
                  <a:lnTo>
                    <a:pt x="120" y="1150"/>
                  </a:lnTo>
                  <a:lnTo>
                    <a:pt x="114" y="1150"/>
                  </a:lnTo>
                  <a:lnTo>
                    <a:pt x="112" y="1148"/>
                  </a:lnTo>
                  <a:lnTo>
                    <a:pt x="108" y="1150"/>
                  </a:lnTo>
                  <a:lnTo>
                    <a:pt x="108" y="1150"/>
                  </a:lnTo>
                  <a:lnTo>
                    <a:pt x="110" y="1146"/>
                  </a:lnTo>
                  <a:lnTo>
                    <a:pt x="112" y="1144"/>
                  </a:lnTo>
                  <a:lnTo>
                    <a:pt x="112" y="1144"/>
                  </a:lnTo>
                  <a:lnTo>
                    <a:pt x="104" y="1144"/>
                  </a:lnTo>
                  <a:lnTo>
                    <a:pt x="104" y="1144"/>
                  </a:lnTo>
                  <a:lnTo>
                    <a:pt x="104" y="1148"/>
                  </a:lnTo>
                  <a:lnTo>
                    <a:pt x="106" y="1150"/>
                  </a:lnTo>
                  <a:lnTo>
                    <a:pt x="106" y="1150"/>
                  </a:lnTo>
                  <a:lnTo>
                    <a:pt x="106" y="1152"/>
                  </a:lnTo>
                  <a:lnTo>
                    <a:pt x="108" y="1152"/>
                  </a:lnTo>
                  <a:lnTo>
                    <a:pt x="114" y="1152"/>
                  </a:lnTo>
                  <a:lnTo>
                    <a:pt x="114" y="1152"/>
                  </a:lnTo>
                  <a:lnTo>
                    <a:pt x="112" y="1156"/>
                  </a:lnTo>
                  <a:lnTo>
                    <a:pt x="112" y="1158"/>
                  </a:lnTo>
                  <a:lnTo>
                    <a:pt x="112" y="1162"/>
                  </a:lnTo>
                  <a:lnTo>
                    <a:pt x="108" y="1162"/>
                  </a:lnTo>
                  <a:lnTo>
                    <a:pt x="108" y="1162"/>
                  </a:lnTo>
                  <a:lnTo>
                    <a:pt x="108" y="1158"/>
                  </a:lnTo>
                  <a:lnTo>
                    <a:pt x="110" y="1154"/>
                  </a:lnTo>
                  <a:lnTo>
                    <a:pt x="110" y="1154"/>
                  </a:lnTo>
                  <a:lnTo>
                    <a:pt x="106" y="1156"/>
                  </a:lnTo>
                  <a:lnTo>
                    <a:pt x="100" y="1156"/>
                  </a:lnTo>
                  <a:lnTo>
                    <a:pt x="96" y="1154"/>
                  </a:lnTo>
                  <a:lnTo>
                    <a:pt x="88" y="1154"/>
                  </a:lnTo>
                  <a:lnTo>
                    <a:pt x="88" y="1154"/>
                  </a:lnTo>
                  <a:lnTo>
                    <a:pt x="88" y="1158"/>
                  </a:lnTo>
                  <a:lnTo>
                    <a:pt x="90" y="1160"/>
                  </a:lnTo>
                  <a:lnTo>
                    <a:pt x="92" y="1160"/>
                  </a:lnTo>
                  <a:lnTo>
                    <a:pt x="92" y="1162"/>
                  </a:lnTo>
                  <a:lnTo>
                    <a:pt x="92" y="1162"/>
                  </a:lnTo>
                  <a:lnTo>
                    <a:pt x="96" y="1160"/>
                  </a:lnTo>
                  <a:lnTo>
                    <a:pt x="100" y="1160"/>
                  </a:lnTo>
                  <a:lnTo>
                    <a:pt x="108" y="1164"/>
                  </a:lnTo>
                  <a:lnTo>
                    <a:pt x="116" y="1168"/>
                  </a:lnTo>
                  <a:lnTo>
                    <a:pt x="120" y="1168"/>
                  </a:lnTo>
                  <a:lnTo>
                    <a:pt x="126" y="1168"/>
                  </a:lnTo>
                  <a:lnTo>
                    <a:pt x="126" y="1168"/>
                  </a:lnTo>
                  <a:lnTo>
                    <a:pt x="124" y="1170"/>
                  </a:lnTo>
                  <a:lnTo>
                    <a:pt x="124" y="1172"/>
                  </a:lnTo>
                  <a:lnTo>
                    <a:pt x="122" y="1172"/>
                  </a:lnTo>
                  <a:lnTo>
                    <a:pt x="122" y="1174"/>
                  </a:lnTo>
                  <a:lnTo>
                    <a:pt x="122" y="1174"/>
                  </a:lnTo>
                  <a:lnTo>
                    <a:pt x="124" y="1176"/>
                  </a:lnTo>
                  <a:lnTo>
                    <a:pt x="126" y="1176"/>
                  </a:lnTo>
                  <a:lnTo>
                    <a:pt x="128" y="1172"/>
                  </a:lnTo>
                  <a:lnTo>
                    <a:pt x="130" y="1166"/>
                  </a:lnTo>
                  <a:lnTo>
                    <a:pt x="132" y="1166"/>
                  </a:lnTo>
                  <a:lnTo>
                    <a:pt x="136" y="1166"/>
                  </a:lnTo>
                  <a:lnTo>
                    <a:pt x="136" y="1166"/>
                  </a:lnTo>
                  <a:lnTo>
                    <a:pt x="134" y="1164"/>
                  </a:lnTo>
                  <a:lnTo>
                    <a:pt x="132" y="1162"/>
                  </a:lnTo>
                  <a:lnTo>
                    <a:pt x="134" y="1158"/>
                  </a:lnTo>
                  <a:lnTo>
                    <a:pt x="134" y="1158"/>
                  </a:lnTo>
                  <a:lnTo>
                    <a:pt x="126" y="1158"/>
                  </a:lnTo>
                  <a:lnTo>
                    <a:pt x="118" y="1156"/>
                  </a:lnTo>
                  <a:lnTo>
                    <a:pt x="118" y="1156"/>
                  </a:lnTo>
                  <a:lnTo>
                    <a:pt x="122" y="1154"/>
                  </a:lnTo>
                  <a:lnTo>
                    <a:pt x="128" y="1156"/>
                  </a:lnTo>
                  <a:lnTo>
                    <a:pt x="134" y="1158"/>
                  </a:lnTo>
                  <a:lnTo>
                    <a:pt x="140" y="1156"/>
                  </a:lnTo>
                  <a:lnTo>
                    <a:pt x="140" y="1156"/>
                  </a:lnTo>
                  <a:lnTo>
                    <a:pt x="136" y="1152"/>
                  </a:lnTo>
                  <a:lnTo>
                    <a:pt x="136" y="1150"/>
                  </a:lnTo>
                  <a:lnTo>
                    <a:pt x="138" y="1150"/>
                  </a:lnTo>
                  <a:lnTo>
                    <a:pt x="138" y="1150"/>
                  </a:lnTo>
                  <a:lnTo>
                    <a:pt x="138" y="1146"/>
                  </a:lnTo>
                  <a:lnTo>
                    <a:pt x="136" y="1148"/>
                  </a:lnTo>
                  <a:lnTo>
                    <a:pt x="134" y="1150"/>
                  </a:lnTo>
                  <a:lnTo>
                    <a:pt x="130" y="1150"/>
                  </a:lnTo>
                  <a:lnTo>
                    <a:pt x="130" y="1150"/>
                  </a:lnTo>
                  <a:lnTo>
                    <a:pt x="132" y="1146"/>
                  </a:lnTo>
                  <a:lnTo>
                    <a:pt x="134" y="1144"/>
                  </a:lnTo>
                  <a:lnTo>
                    <a:pt x="140" y="1144"/>
                  </a:lnTo>
                  <a:lnTo>
                    <a:pt x="140" y="1144"/>
                  </a:lnTo>
                  <a:lnTo>
                    <a:pt x="140" y="1148"/>
                  </a:lnTo>
                  <a:lnTo>
                    <a:pt x="142" y="1148"/>
                  </a:lnTo>
                  <a:lnTo>
                    <a:pt x="144" y="1146"/>
                  </a:lnTo>
                  <a:lnTo>
                    <a:pt x="148" y="1148"/>
                  </a:lnTo>
                  <a:lnTo>
                    <a:pt x="148" y="1148"/>
                  </a:lnTo>
                  <a:lnTo>
                    <a:pt x="142" y="1158"/>
                  </a:lnTo>
                  <a:lnTo>
                    <a:pt x="140" y="1164"/>
                  </a:lnTo>
                  <a:lnTo>
                    <a:pt x="142" y="1168"/>
                  </a:lnTo>
                  <a:lnTo>
                    <a:pt x="142" y="1168"/>
                  </a:lnTo>
                  <a:lnTo>
                    <a:pt x="140" y="1172"/>
                  </a:lnTo>
                  <a:lnTo>
                    <a:pt x="138" y="1172"/>
                  </a:lnTo>
                  <a:lnTo>
                    <a:pt x="128" y="1174"/>
                  </a:lnTo>
                  <a:lnTo>
                    <a:pt x="128" y="1174"/>
                  </a:lnTo>
                  <a:lnTo>
                    <a:pt x="130" y="1176"/>
                  </a:lnTo>
                  <a:lnTo>
                    <a:pt x="130" y="1180"/>
                  </a:lnTo>
                  <a:lnTo>
                    <a:pt x="130" y="1180"/>
                  </a:lnTo>
                  <a:lnTo>
                    <a:pt x="126" y="1178"/>
                  </a:lnTo>
                  <a:lnTo>
                    <a:pt x="126" y="1178"/>
                  </a:lnTo>
                  <a:lnTo>
                    <a:pt x="126" y="1182"/>
                  </a:lnTo>
                  <a:lnTo>
                    <a:pt x="126" y="1182"/>
                  </a:lnTo>
                  <a:lnTo>
                    <a:pt x="122" y="1178"/>
                  </a:lnTo>
                  <a:lnTo>
                    <a:pt x="118" y="1178"/>
                  </a:lnTo>
                  <a:lnTo>
                    <a:pt x="108" y="1178"/>
                  </a:lnTo>
                  <a:lnTo>
                    <a:pt x="108" y="1178"/>
                  </a:lnTo>
                  <a:lnTo>
                    <a:pt x="108" y="1176"/>
                  </a:lnTo>
                  <a:lnTo>
                    <a:pt x="112" y="1174"/>
                  </a:lnTo>
                  <a:lnTo>
                    <a:pt x="114" y="1174"/>
                  </a:lnTo>
                  <a:lnTo>
                    <a:pt x="116" y="1172"/>
                  </a:lnTo>
                  <a:lnTo>
                    <a:pt x="116" y="1172"/>
                  </a:lnTo>
                  <a:lnTo>
                    <a:pt x="114" y="1170"/>
                  </a:lnTo>
                  <a:lnTo>
                    <a:pt x="112" y="1168"/>
                  </a:lnTo>
                  <a:lnTo>
                    <a:pt x="106" y="1166"/>
                  </a:lnTo>
                  <a:lnTo>
                    <a:pt x="106" y="1166"/>
                  </a:lnTo>
                  <a:lnTo>
                    <a:pt x="106" y="1168"/>
                  </a:lnTo>
                  <a:lnTo>
                    <a:pt x="104" y="1170"/>
                  </a:lnTo>
                  <a:lnTo>
                    <a:pt x="104" y="1170"/>
                  </a:lnTo>
                  <a:lnTo>
                    <a:pt x="108" y="1170"/>
                  </a:lnTo>
                  <a:lnTo>
                    <a:pt x="108" y="1172"/>
                  </a:lnTo>
                  <a:lnTo>
                    <a:pt x="106" y="1174"/>
                  </a:lnTo>
                  <a:lnTo>
                    <a:pt x="100" y="1176"/>
                  </a:lnTo>
                  <a:lnTo>
                    <a:pt x="98" y="1176"/>
                  </a:lnTo>
                  <a:lnTo>
                    <a:pt x="96" y="1174"/>
                  </a:lnTo>
                  <a:lnTo>
                    <a:pt x="96" y="1174"/>
                  </a:lnTo>
                  <a:lnTo>
                    <a:pt x="98" y="1172"/>
                  </a:lnTo>
                  <a:lnTo>
                    <a:pt x="100" y="1170"/>
                  </a:lnTo>
                  <a:lnTo>
                    <a:pt x="102" y="1168"/>
                  </a:lnTo>
                  <a:lnTo>
                    <a:pt x="104" y="1164"/>
                  </a:lnTo>
                  <a:lnTo>
                    <a:pt x="104" y="1164"/>
                  </a:lnTo>
                  <a:lnTo>
                    <a:pt x="98" y="1164"/>
                  </a:lnTo>
                  <a:lnTo>
                    <a:pt x="94" y="1166"/>
                  </a:lnTo>
                  <a:lnTo>
                    <a:pt x="88" y="1166"/>
                  </a:lnTo>
                  <a:lnTo>
                    <a:pt x="82" y="1166"/>
                  </a:lnTo>
                  <a:lnTo>
                    <a:pt x="82" y="1166"/>
                  </a:lnTo>
                  <a:lnTo>
                    <a:pt x="82" y="1164"/>
                  </a:lnTo>
                  <a:lnTo>
                    <a:pt x="84" y="1162"/>
                  </a:lnTo>
                  <a:lnTo>
                    <a:pt x="88" y="1164"/>
                  </a:lnTo>
                  <a:lnTo>
                    <a:pt x="88" y="1164"/>
                  </a:lnTo>
                  <a:lnTo>
                    <a:pt x="86" y="1158"/>
                  </a:lnTo>
                  <a:lnTo>
                    <a:pt x="88" y="1152"/>
                  </a:lnTo>
                  <a:lnTo>
                    <a:pt x="88" y="1152"/>
                  </a:lnTo>
                  <a:lnTo>
                    <a:pt x="82" y="1152"/>
                  </a:lnTo>
                  <a:lnTo>
                    <a:pt x="76" y="1150"/>
                  </a:lnTo>
                  <a:lnTo>
                    <a:pt x="70" y="1150"/>
                  </a:lnTo>
                  <a:lnTo>
                    <a:pt x="66" y="1150"/>
                  </a:lnTo>
                  <a:lnTo>
                    <a:pt x="64" y="1152"/>
                  </a:lnTo>
                  <a:lnTo>
                    <a:pt x="64" y="1152"/>
                  </a:lnTo>
                  <a:lnTo>
                    <a:pt x="64" y="1156"/>
                  </a:lnTo>
                  <a:lnTo>
                    <a:pt x="64" y="1156"/>
                  </a:lnTo>
                  <a:lnTo>
                    <a:pt x="70" y="1156"/>
                  </a:lnTo>
                  <a:lnTo>
                    <a:pt x="70" y="1156"/>
                  </a:lnTo>
                  <a:lnTo>
                    <a:pt x="66" y="1160"/>
                  </a:lnTo>
                  <a:lnTo>
                    <a:pt x="62" y="1158"/>
                  </a:lnTo>
                  <a:lnTo>
                    <a:pt x="58" y="1154"/>
                  </a:lnTo>
                  <a:lnTo>
                    <a:pt x="54" y="1152"/>
                  </a:lnTo>
                  <a:lnTo>
                    <a:pt x="54" y="1152"/>
                  </a:lnTo>
                  <a:lnTo>
                    <a:pt x="54" y="1156"/>
                  </a:lnTo>
                  <a:lnTo>
                    <a:pt x="52" y="1156"/>
                  </a:lnTo>
                  <a:lnTo>
                    <a:pt x="46" y="1156"/>
                  </a:lnTo>
                  <a:lnTo>
                    <a:pt x="46" y="1156"/>
                  </a:lnTo>
                  <a:lnTo>
                    <a:pt x="48" y="1158"/>
                  </a:lnTo>
                  <a:lnTo>
                    <a:pt x="50" y="1160"/>
                  </a:lnTo>
                  <a:lnTo>
                    <a:pt x="52" y="1160"/>
                  </a:lnTo>
                  <a:lnTo>
                    <a:pt x="54" y="1160"/>
                  </a:lnTo>
                  <a:lnTo>
                    <a:pt x="54" y="1160"/>
                  </a:lnTo>
                  <a:lnTo>
                    <a:pt x="50" y="1166"/>
                  </a:lnTo>
                  <a:lnTo>
                    <a:pt x="48" y="1166"/>
                  </a:lnTo>
                  <a:lnTo>
                    <a:pt x="44" y="1166"/>
                  </a:lnTo>
                  <a:lnTo>
                    <a:pt x="44" y="1166"/>
                  </a:lnTo>
                  <a:lnTo>
                    <a:pt x="46" y="1170"/>
                  </a:lnTo>
                  <a:lnTo>
                    <a:pt x="48" y="1172"/>
                  </a:lnTo>
                  <a:lnTo>
                    <a:pt x="50" y="1174"/>
                  </a:lnTo>
                  <a:lnTo>
                    <a:pt x="52" y="1176"/>
                  </a:lnTo>
                  <a:lnTo>
                    <a:pt x="52" y="1176"/>
                  </a:lnTo>
                  <a:lnTo>
                    <a:pt x="56" y="1174"/>
                  </a:lnTo>
                  <a:lnTo>
                    <a:pt x="64" y="1172"/>
                  </a:lnTo>
                  <a:lnTo>
                    <a:pt x="70" y="1174"/>
                  </a:lnTo>
                  <a:lnTo>
                    <a:pt x="70" y="1176"/>
                  </a:lnTo>
                  <a:lnTo>
                    <a:pt x="70" y="1178"/>
                  </a:lnTo>
                  <a:lnTo>
                    <a:pt x="70" y="1178"/>
                  </a:lnTo>
                  <a:lnTo>
                    <a:pt x="66" y="1176"/>
                  </a:lnTo>
                  <a:lnTo>
                    <a:pt x="62" y="1176"/>
                  </a:lnTo>
                  <a:lnTo>
                    <a:pt x="56" y="1178"/>
                  </a:lnTo>
                  <a:lnTo>
                    <a:pt x="46" y="1182"/>
                  </a:lnTo>
                  <a:lnTo>
                    <a:pt x="42" y="1180"/>
                  </a:lnTo>
                  <a:lnTo>
                    <a:pt x="36" y="1178"/>
                  </a:lnTo>
                  <a:lnTo>
                    <a:pt x="36" y="1178"/>
                  </a:lnTo>
                  <a:lnTo>
                    <a:pt x="32" y="1180"/>
                  </a:lnTo>
                  <a:lnTo>
                    <a:pt x="30" y="1186"/>
                  </a:lnTo>
                  <a:lnTo>
                    <a:pt x="26" y="1190"/>
                  </a:lnTo>
                  <a:lnTo>
                    <a:pt x="24" y="1190"/>
                  </a:lnTo>
                  <a:lnTo>
                    <a:pt x="22" y="1188"/>
                  </a:lnTo>
                  <a:lnTo>
                    <a:pt x="22" y="1188"/>
                  </a:lnTo>
                  <a:lnTo>
                    <a:pt x="22" y="1184"/>
                  </a:lnTo>
                  <a:lnTo>
                    <a:pt x="22" y="1184"/>
                  </a:lnTo>
                  <a:lnTo>
                    <a:pt x="24" y="1186"/>
                  </a:lnTo>
                  <a:lnTo>
                    <a:pt x="28" y="1186"/>
                  </a:lnTo>
                  <a:lnTo>
                    <a:pt x="28" y="1186"/>
                  </a:lnTo>
                  <a:lnTo>
                    <a:pt x="26" y="1184"/>
                  </a:lnTo>
                  <a:lnTo>
                    <a:pt x="26" y="1182"/>
                  </a:lnTo>
                  <a:lnTo>
                    <a:pt x="22" y="1182"/>
                  </a:lnTo>
                  <a:lnTo>
                    <a:pt x="22" y="1182"/>
                  </a:lnTo>
                  <a:lnTo>
                    <a:pt x="26" y="1178"/>
                  </a:lnTo>
                  <a:lnTo>
                    <a:pt x="32" y="1174"/>
                  </a:lnTo>
                  <a:lnTo>
                    <a:pt x="36" y="1172"/>
                  </a:lnTo>
                  <a:lnTo>
                    <a:pt x="40" y="1172"/>
                  </a:lnTo>
                  <a:lnTo>
                    <a:pt x="42" y="1172"/>
                  </a:lnTo>
                  <a:lnTo>
                    <a:pt x="42" y="1172"/>
                  </a:lnTo>
                  <a:lnTo>
                    <a:pt x="42" y="1170"/>
                  </a:lnTo>
                  <a:lnTo>
                    <a:pt x="40" y="1168"/>
                  </a:lnTo>
                  <a:lnTo>
                    <a:pt x="36" y="1168"/>
                  </a:lnTo>
                  <a:lnTo>
                    <a:pt x="34" y="1166"/>
                  </a:lnTo>
                  <a:lnTo>
                    <a:pt x="34" y="1166"/>
                  </a:lnTo>
                  <a:lnTo>
                    <a:pt x="38" y="1164"/>
                  </a:lnTo>
                  <a:lnTo>
                    <a:pt x="42" y="1164"/>
                  </a:lnTo>
                  <a:lnTo>
                    <a:pt x="50" y="1162"/>
                  </a:lnTo>
                  <a:lnTo>
                    <a:pt x="50" y="1162"/>
                  </a:lnTo>
                  <a:lnTo>
                    <a:pt x="48" y="1160"/>
                  </a:lnTo>
                  <a:lnTo>
                    <a:pt x="44" y="1160"/>
                  </a:lnTo>
                  <a:lnTo>
                    <a:pt x="38" y="1162"/>
                  </a:lnTo>
                  <a:lnTo>
                    <a:pt x="38" y="1162"/>
                  </a:lnTo>
                  <a:lnTo>
                    <a:pt x="40" y="1162"/>
                  </a:lnTo>
                  <a:lnTo>
                    <a:pt x="42" y="1160"/>
                  </a:lnTo>
                  <a:lnTo>
                    <a:pt x="42" y="1160"/>
                  </a:lnTo>
                  <a:lnTo>
                    <a:pt x="40" y="1160"/>
                  </a:lnTo>
                  <a:lnTo>
                    <a:pt x="38" y="1160"/>
                  </a:lnTo>
                  <a:lnTo>
                    <a:pt x="34" y="1160"/>
                  </a:lnTo>
                  <a:lnTo>
                    <a:pt x="32" y="1156"/>
                  </a:lnTo>
                  <a:lnTo>
                    <a:pt x="32" y="1156"/>
                  </a:lnTo>
                  <a:lnTo>
                    <a:pt x="32" y="1160"/>
                  </a:lnTo>
                  <a:lnTo>
                    <a:pt x="30" y="1162"/>
                  </a:lnTo>
                  <a:lnTo>
                    <a:pt x="28" y="1164"/>
                  </a:lnTo>
                  <a:lnTo>
                    <a:pt x="24" y="1164"/>
                  </a:lnTo>
                  <a:lnTo>
                    <a:pt x="24" y="1164"/>
                  </a:lnTo>
                  <a:lnTo>
                    <a:pt x="26" y="1162"/>
                  </a:lnTo>
                  <a:lnTo>
                    <a:pt x="26" y="1158"/>
                  </a:lnTo>
                  <a:lnTo>
                    <a:pt x="26" y="1158"/>
                  </a:lnTo>
                  <a:lnTo>
                    <a:pt x="30" y="1158"/>
                  </a:lnTo>
                  <a:lnTo>
                    <a:pt x="30" y="1158"/>
                  </a:lnTo>
                  <a:lnTo>
                    <a:pt x="22" y="1150"/>
                  </a:lnTo>
                  <a:lnTo>
                    <a:pt x="22" y="1146"/>
                  </a:lnTo>
                  <a:lnTo>
                    <a:pt x="28" y="1144"/>
                  </a:lnTo>
                  <a:lnTo>
                    <a:pt x="28" y="1144"/>
                  </a:lnTo>
                  <a:lnTo>
                    <a:pt x="22" y="1142"/>
                  </a:lnTo>
                  <a:lnTo>
                    <a:pt x="16" y="1144"/>
                  </a:lnTo>
                  <a:lnTo>
                    <a:pt x="16" y="1144"/>
                  </a:lnTo>
                  <a:lnTo>
                    <a:pt x="16" y="1146"/>
                  </a:lnTo>
                  <a:lnTo>
                    <a:pt x="18" y="1148"/>
                  </a:lnTo>
                  <a:lnTo>
                    <a:pt x="20" y="1148"/>
                  </a:lnTo>
                  <a:lnTo>
                    <a:pt x="20" y="1150"/>
                  </a:lnTo>
                  <a:lnTo>
                    <a:pt x="20" y="1150"/>
                  </a:lnTo>
                  <a:lnTo>
                    <a:pt x="12" y="1150"/>
                  </a:lnTo>
                  <a:lnTo>
                    <a:pt x="12" y="1150"/>
                  </a:lnTo>
                  <a:lnTo>
                    <a:pt x="12" y="1154"/>
                  </a:lnTo>
                  <a:lnTo>
                    <a:pt x="12" y="1158"/>
                  </a:lnTo>
                  <a:lnTo>
                    <a:pt x="12" y="1166"/>
                  </a:lnTo>
                  <a:lnTo>
                    <a:pt x="12" y="1166"/>
                  </a:lnTo>
                  <a:lnTo>
                    <a:pt x="16" y="1168"/>
                  </a:lnTo>
                  <a:lnTo>
                    <a:pt x="18" y="1168"/>
                  </a:lnTo>
                  <a:lnTo>
                    <a:pt x="22" y="1166"/>
                  </a:lnTo>
                  <a:lnTo>
                    <a:pt x="22" y="1166"/>
                  </a:lnTo>
                  <a:lnTo>
                    <a:pt x="22" y="1168"/>
                  </a:lnTo>
                  <a:lnTo>
                    <a:pt x="20" y="1170"/>
                  </a:lnTo>
                  <a:lnTo>
                    <a:pt x="16" y="1172"/>
                  </a:lnTo>
                  <a:lnTo>
                    <a:pt x="10" y="1172"/>
                  </a:lnTo>
                  <a:lnTo>
                    <a:pt x="6" y="1172"/>
                  </a:lnTo>
                  <a:lnTo>
                    <a:pt x="6" y="1172"/>
                  </a:lnTo>
                  <a:lnTo>
                    <a:pt x="8" y="1168"/>
                  </a:lnTo>
                  <a:lnTo>
                    <a:pt x="10" y="1162"/>
                  </a:lnTo>
                  <a:lnTo>
                    <a:pt x="8" y="1156"/>
                  </a:lnTo>
                  <a:lnTo>
                    <a:pt x="6" y="1150"/>
                  </a:lnTo>
                  <a:lnTo>
                    <a:pt x="6" y="1150"/>
                  </a:lnTo>
                  <a:lnTo>
                    <a:pt x="10" y="1150"/>
                  </a:lnTo>
                  <a:lnTo>
                    <a:pt x="14" y="1150"/>
                  </a:lnTo>
                  <a:lnTo>
                    <a:pt x="14" y="1150"/>
                  </a:lnTo>
                  <a:lnTo>
                    <a:pt x="14" y="1146"/>
                  </a:lnTo>
                  <a:lnTo>
                    <a:pt x="12" y="1144"/>
                  </a:lnTo>
                  <a:lnTo>
                    <a:pt x="10" y="1144"/>
                  </a:lnTo>
                  <a:lnTo>
                    <a:pt x="14" y="1144"/>
                  </a:lnTo>
                  <a:lnTo>
                    <a:pt x="14" y="1144"/>
                  </a:lnTo>
                  <a:lnTo>
                    <a:pt x="10" y="1142"/>
                  </a:lnTo>
                  <a:lnTo>
                    <a:pt x="8" y="1144"/>
                  </a:lnTo>
                  <a:lnTo>
                    <a:pt x="6" y="1146"/>
                  </a:lnTo>
                  <a:lnTo>
                    <a:pt x="2" y="1148"/>
                  </a:lnTo>
                  <a:lnTo>
                    <a:pt x="2" y="1148"/>
                  </a:lnTo>
                  <a:lnTo>
                    <a:pt x="2" y="1168"/>
                  </a:lnTo>
                  <a:lnTo>
                    <a:pt x="2" y="1190"/>
                  </a:lnTo>
                  <a:lnTo>
                    <a:pt x="2" y="1190"/>
                  </a:lnTo>
                  <a:lnTo>
                    <a:pt x="4" y="1186"/>
                  </a:lnTo>
                  <a:lnTo>
                    <a:pt x="6" y="1186"/>
                  </a:lnTo>
                  <a:lnTo>
                    <a:pt x="8" y="1186"/>
                  </a:lnTo>
                  <a:lnTo>
                    <a:pt x="12" y="1188"/>
                  </a:lnTo>
                  <a:lnTo>
                    <a:pt x="12" y="1188"/>
                  </a:lnTo>
                  <a:lnTo>
                    <a:pt x="8" y="1190"/>
                  </a:lnTo>
                  <a:lnTo>
                    <a:pt x="2" y="1192"/>
                  </a:lnTo>
                  <a:lnTo>
                    <a:pt x="2" y="1192"/>
                  </a:lnTo>
                  <a:lnTo>
                    <a:pt x="2" y="1228"/>
                  </a:lnTo>
                  <a:lnTo>
                    <a:pt x="2" y="1246"/>
                  </a:lnTo>
                  <a:lnTo>
                    <a:pt x="0" y="1262"/>
                  </a:lnTo>
                  <a:lnTo>
                    <a:pt x="0" y="1262"/>
                  </a:lnTo>
                  <a:lnTo>
                    <a:pt x="0" y="1428"/>
                  </a:lnTo>
                  <a:lnTo>
                    <a:pt x="4998" y="1428"/>
                  </a:lnTo>
                  <a:lnTo>
                    <a:pt x="4998" y="1428"/>
                  </a:lnTo>
                  <a:lnTo>
                    <a:pt x="4986" y="1400"/>
                  </a:lnTo>
                  <a:lnTo>
                    <a:pt x="4986" y="140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华文楷体" pitchFamily="2" charset="-122"/>
              </a:endParaRPr>
            </a:p>
          </p:txBody>
        </p:sp>
        <p:pic>
          <p:nvPicPr>
            <p:cNvPr id="2055" name="Picture 5" descr="Untitled-4"/>
            <p:cNvPicPr>
              <a:picLocks noChangeAspect="1" noChangeArrowheads="1"/>
            </p:cNvPicPr>
            <p:nvPr userDrawn="1"/>
          </p:nvPicPr>
          <p:blipFill>
            <a:blip r:embed="rId14">
              <a:lum bright="100000" contrast="-3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104"/>
            <a:stretch>
              <a:fillRect/>
            </a:stretch>
          </p:blipFill>
          <p:spPr bwMode="auto">
            <a:xfrm rot="-246119">
              <a:off x="105" y="3674"/>
              <a:ext cx="888" cy="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6" descr="Untitled-4"/>
            <p:cNvPicPr>
              <a:picLocks noChangeAspect="1" noChangeArrowheads="1"/>
            </p:cNvPicPr>
            <p:nvPr userDrawn="1"/>
          </p:nvPicPr>
          <p:blipFill>
            <a:blip r:embed="rId15">
              <a:lum bright="94000" contrast="-3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2840"/>
            <a:stretch>
              <a:fillRect/>
            </a:stretch>
          </p:blipFill>
          <p:spPr bwMode="auto">
            <a:xfrm>
              <a:off x="241" y="3823"/>
              <a:ext cx="559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-203200" y="1131888"/>
            <a:ext cx="9144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1138" y="1614488"/>
            <a:ext cx="865505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293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ransition/>
  <p:timing>
    <p:tnLst>
      <p:par>
        <p:cTn id="1" dur="indefinite" restart="never" nodeType="tmRoot"/>
      </p:par>
    </p:tnLst>
  </p:timing>
  <p:txStyles>
    <p:titleStyle>
      <a:lvl1pPr algn="ctr" defTabSz="9159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+mj-lt"/>
          <a:ea typeface="黑体" pitchFamily="2" charset="-122"/>
          <a:cs typeface="+mj-cs"/>
        </a:defRPr>
      </a:lvl1pPr>
      <a:lvl2pPr algn="ctr" defTabSz="9159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lgerian" pitchFamily="82" charset="0"/>
          <a:ea typeface="黑体" pitchFamily="2" charset="-122"/>
          <a:cs typeface="宋体" pitchFamily="2" charset="-122"/>
        </a:defRPr>
      </a:lvl2pPr>
      <a:lvl3pPr algn="ctr" defTabSz="9159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lgerian" pitchFamily="82" charset="0"/>
          <a:ea typeface="黑体" pitchFamily="2" charset="-122"/>
          <a:cs typeface="宋体" pitchFamily="2" charset="-122"/>
        </a:defRPr>
      </a:lvl3pPr>
      <a:lvl4pPr algn="ctr" defTabSz="9159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lgerian" pitchFamily="82" charset="0"/>
          <a:ea typeface="黑体" pitchFamily="2" charset="-122"/>
          <a:cs typeface="宋体" pitchFamily="2" charset="-122"/>
        </a:defRPr>
      </a:lvl4pPr>
      <a:lvl5pPr algn="ctr" defTabSz="9159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lgerian" pitchFamily="82" charset="0"/>
          <a:ea typeface="黑体" pitchFamily="2" charset="-122"/>
          <a:cs typeface="宋体" pitchFamily="2" charset="-122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lgerian" pitchFamily="82" charset="0"/>
          <a:ea typeface="幼圆" pitchFamily="49" charset="-122"/>
          <a:cs typeface="宋体" pitchFamily="2" charset="-122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lgerian" pitchFamily="82" charset="0"/>
          <a:ea typeface="幼圆" pitchFamily="49" charset="-122"/>
          <a:cs typeface="宋体" pitchFamily="2" charset="-122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lgerian" pitchFamily="82" charset="0"/>
          <a:ea typeface="幼圆" pitchFamily="49" charset="-122"/>
          <a:cs typeface="宋体" pitchFamily="2" charset="-122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lgerian" pitchFamily="82" charset="0"/>
          <a:ea typeface="幼圆" pitchFamily="49" charset="-122"/>
          <a:cs typeface="宋体" pitchFamily="2" charset="-122"/>
        </a:defRPr>
      </a:lvl9pPr>
    </p:titleStyle>
    <p:bodyStyle>
      <a:lvl1pPr marL="342900" indent="-342900" algn="l" defTabSz="915988" rtl="0" eaLnBrk="0" fontAlgn="base" hangingPunct="0">
        <a:lnSpc>
          <a:spcPct val="140000"/>
        </a:lnSpc>
        <a:spcBef>
          <a:spcPct val="30000"/>
        </a:spcBef>
        <a:spcAft>
          <a:spcPct val="0"/>
        </a:spcAft>
        <a:buBlip>
          <a:blip r:embed="rId16"/>
        </a:buBlip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5988" rtl="0" eaLnBrk="0" fontAlgn="base" hangingPunct="0">
        <a:lnSpc>
          <a:spcPct val="140000"/>
        </a:lnSpc>
        <a:spcBef>
          <a:spcPct val="30000"/>
        </a:spcBef>
        <a:spcAft>
          <a:spcPct val="0"/>
        </a:spcAft>
        <a:buBlip>
          <a:blip r:embed="rId16"/>
        </a:buBlip>
        <a:defRPr sz="2400" b="1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5988" rtl="0" eaLnBrk="0" fontAlgn="base" hangingPunct="0">
        <a:lnSpc>
          <a:spcPct val="140000"/>
        </a:lnSpc>
        <a:spcBef>
          <a:spcPct val="30000"/>
        </a:spcBef>
        <a:spcAft>
          <a:spcPct val="0"/>
        </a:spcAft>
        <a:buBlip>
          <a:blip r:embed="rId16"/>
        </a:buBlip>
        <a:defRPr sz="2400" b="1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5988" rtl="0" eaLnBrk="0" fontAlgn="base" hangingPunct="0">
        <a:lnSpc>
          <a:spcPct val="140000"/>
        </a:lnSpc>
        <a:spcBef>
          <a:spcPct val="30000"/>
        </a:spcBef>
        <a:spcAft>
          <a:spcPct val="0"/>
        </a:spcAft>
        <a:buBlip>
          <a:blip r:embed="rId16"/>
        </a:buBlip>
        <a:defRPr sz="2400" b="1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5988" rtl="0" eaLnBrk="0" fontAlgn="base" hangingPunct="0">
        <a:lnSpc>
          <a:spcPct val="140000"/>
        </a:lnSpc>
        <a:spcBef>
          <a:spcPct val="30000"/>
        </a:spcBef>
        <a:spcAft>
          <a:spcPct val="0"/>
        </a:spcAft>
        <a:buBlip>
          <a:blip r:embed="rId16"/>
        </a:buBlip>
        <a:defRPr sz="2400" b="1">
          <a:solidFill>
            <a:schemeClr val="tx1"/>
          </a:solidFill>
          <a:latin typeface="Arial" charset="0"/>
          <a:ea typeface="+mn-ea"/>
          <a:cs typeface="+mn-cs"/>
        </a:defRPr>
      </a:lvl5pPr>
      <a:lvl6pPr marL="457200" algn="l" defTabSz="915988" rtl="0" fontAlgn="base">
        <a:lnSpc>
          <a:spcPct val="140000"/>
        </a:lnSpc>
        <a:spcBef>
          <a:spcPct val="30000"/>
        </a:spcBef>
        <a:spcAft>
          <a:spcPct val="0"/>
        </a:spcAft>
        <a:buBlip>
          <a:blip r:embed="rId16"/>
        </a:buBlip>
        <a:defRPr sz="2400" b="1">
          <a:solidFill>
            <a:schemeClr val="tx1"/>
          </a:solidFill>
          <a:latin typeface="Arial" charset="0"/>
          <a:ea typeface="+mn-ea"/>
          <a:cs typeface="+mn-cs"/>
        </a:defRPr>
      </a:lvl6pPr>
      <a:lvl7pPr marL="914400" algn="l" defTabSz="915988" rtl="0" fontAlgn="base">
        <a:lnSpc>
          <a:spcPct val="140000"/>
        </a:lnSpc>
        <a:spcBef>
          <a:spcPct val="30000"/>
        </a:spcBef>
        <a:spcAft>
          <a:spcPct val="0"/>
        </a:spcAft>
        <a:buBlip>
          <a:blip r:embed="rId16"/>
        </a:buBlip>
        <a:defRPr sz="2400" b="1">
          <a:solidFill>
            <a:schemeClr val="tx1"/>
          </a:solidFill>
          <a:latin typeface="Arial" charset="0"/>
          <a:ea typeface="+mn-ea"/>
          <a:cs typeface="+mn-cs"/>
        </a:defRPr>
      </a:lvl7pPr>
      <a:lvl8pPr marL="1371600" algn="l" defTabSz="915988" rtl="0" fontAlgn="base">
        <a:lnSpc>
          <a:spcPct val="140000"/>
        </a:lnSpc>
        <a:spcBef>
          <a:spcPct val="30000"/>
        </a:spcBef>
        <a:spcAft>
          <a:spcPct val="0"/>
        </a:spcAft>
        <a:buBlip>
          <a:blip r:embed="rId16"/>
        </a:buBlip>
        <a:defRPr sz="2400" b="1">
          <a:solidFill>
            <a:schemeClr val="tx1"/>
          </a:solidFill>
          <a:latin typeface="Arial" charset="0"/>
          <a:ea typeface="+mn-ea"/>
          <a:cs typeface="+mn-cs"/>
        </a:defRPr>
      </a:lvl8pPr>
      <a:lvl9pPr marL="1828800" algn="l" defTabSz="915988" rtl="0" fontAlgn="base">
        <a:lnSpc>
          <a:spcPct val="140000"/>
        </a:lnSpc>
        <a:spcBef>
          <a:spcPct val="30000"/>
        </a:spcBef>
        <a:spcAft>
          <a:spcPct val="0"/>
        </a:spcAft>
        <a:buBlip>
          <a:blip r:embed="rId16"/>
        </a:buBlip>
        <a:defRPr sz="2400" b="1">
          <a:solidFill>
            <a:schemeClr val="tx1"/>
          </a:solidFill>
          <a:latin typeface="Arial" charset="0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8.jpeg"/><Relationship Id="rId4" Type="http://schemas.openxmlformats.org/officeDocument/2006/relationships/image" Target="../media/image24.wmf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4.jpeg"/><Relationship Id="rId18" Type="http://schemas.openxmlformats.org/officeDocument/2006/relationships/image" Target="../media/image67.jpeg"/><Relationship Id="rId26" Type="http://schemas.openxmlformats.org/officeDocument/2006/relationships/image" Target="../media/image75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70.png"/><Relationship Id="rId7" Type="http://schemas.openxmlformats.org/officeDocument/2006/relationships/image" Target="../media/image60.jpeg"/><Relationship Id="rId12" Type="http://schemas.openxmlformats.org/officeDocument/2006/relationships/image" Target="../media/image63.jpeg"/><Relationship Id="rId17" Type="http://schemas.openxmlformats.org/officeDocument/2006/relationships/image" Target="../media/image55.png"/><Relationship Id="rId25" Type="http://schemas.openxmlformats.org/officeDocument/2006/relationships/image" Target="../media/image74.png"/><Relationship Id="rId2" Type="http://schemas.openxmlformats.org/officeDocument/2006/relationships/slideLayout" Target="../slideLayouts/slideLayout65.xml"/><Relationship Id="rId16" Type="http://schemas.openxmlformats.org/officeDocument/2006/relationships/oleObject" Target="../embeddings/oleObject18.bin"/><Relationship Id="rId20" Type="http://schemas.openxmlformats.org/officeDocument/2006/relationships/image" Target="../media/image69.png"/><Relationship Id="rId29" Type="http://schemas.openxmlformats.org/officeDocument/2006/relationships/image" Target="../media/image56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59.jpeg"/><Relationship Id="rId11" Type="http://schemas.openxmlformats.org/officeDocument/2006/relationships/image" Target="../media/image62.jpeg"/><Relationship Id="rId24" Type="http://schemas.openxmlformats.org/officeDocument/2006/relationships/image" Target="../media/image73.png"/><Relationship Id="rId32" Type="http://schemas.openxmlformats.org/officeDocument/2006/relationships/image" Target="../media/image79.jpeg"/><Relationship Id="rId5" Type="http://schemas.openxmlformats.org/officeDocument/2006/relationships/image" Target="../media/image58.jpeg"/><Relationship Id="rId15" Type="http://schemas.openxmlformats.org/officeDocument/2006/relationships/image" Target="../media/image66.jpeg"/><Relationship Id="rId23" Type="http://schemas.openxmlformats.org/officeDocument/2006/relationships/image" Target="../media/image72.jpeg"/><Relationship Id="rId28" Type="http://schemas.openxmlformats.org/officeDocument/2006/relationships/oleObject" Target="../embeddings/oleObject19.bin"/><Relationship Id="rId10" Type="http://schemas.openxmlformats.org/officeDocument/2006/relationships/image" Target="../media/image54.png"/><Relationship Id="rId19" Type="http://schemas.openxmlformats.org/officeDocument/2006/relationships/image" Target="../media/image68.jpeg"/><Relationship Id="rId31" Type="http://schemas.openxmlformats.org/officeDocument/2006/relationships/image" Target="../media/image78.jpeg"/><Relationship Id="rId4" Type="http://schemas.openxmlformats.org/officeDocument/2006/relationships/image" Target="../media/image57.jpeg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65.jpeg"/><Relationship Id="rId22" Type="http://schemas.openxmlformats.org/officeDocument/2006/relationships/image" Target="../media/image71.jpeg"/><Relationship Id="rId27" Type="http://schemas.openxmlformats.org/officeDocument/2006/relationships/image" Target="../media/image76.png"/><Relationship Id="rId30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21.wmf"/><Relationship Id="rId3" Type="http://schemas.openxmlformats.org/officeDocument/2006/relationships/image" Target="../media/image22.png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9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676400"/>
            <a:ext cx="8839200" cy="1752600"/>
          </a:xfrm>
        </p:spPr>
        <p:txBody>
          <a:bodyPr/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zh-CN" altLang="en-US" sz="3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3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Highlights of Chinese OC missions 	</a:t>
            </a:r>
            <a:br>
              <a:rPr lang="en-US" altLang="zh-CN" sz="3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</a:br>
            <a:endParaRPr lang="zh-CN" altLang="en-US" sz="36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3795" name="Picture 2" descr="D:\F-work（20141003）\0work-work\3水色团队\00团队手册和网站\De-plan-ORSG\LOGO\logo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9" r="40752"/>
          <a:stretch>
            <a:fillRect/>
          </a:stretch>
        </p:blipFill>
        <p:spPr bwMode="auto">
          <a:xfrm>
            <a:off x="1292225" y="5691188"/>
            <a:ext cx="10699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7" descr="D:\F-work（20141003）\0work-work\3水色团队\00团队手册和网站\De-plan-ORSG\LOGO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76200"/>
            <a:ext cx="1905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12"/>
          <p:cNvSpPr txBox="1">
            <a:spLocks noChangeArrowheads="1"/>
          </p:cNvSpPr>
          <p:nvPr/>
        </p:nvSpPr>
        <p:spPr bwMode="auto">
          <a:xfrm>
            <a:off x="2541588" y="5767388"/>
            <a:ext cx="5943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Second Institute of oceanography(SIO),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State Oceanic </a:t>
            </a:r>
            <a:r>
              <a:rPr lang="en-US" altLang="zh-CN" sz="20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Administration(SOA), </a:t>
            </a:r>
            <a:r>
              <a:rPr lang="en-US" altLang="zh-CN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China</a:t>
            </a:r>
            <a:endParaRPr lang="zh-CN" altLang="en-US" sz="20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33798" name="Text Box 13"/>
          <p:cNvSpPr txBox="1">
            <a:spLocks noChangeArrowheads="1"/>
          </p:cNvSpPr>
          <p:nvPr/>
        </p:nvSpPr>
        <p:spPr bwMode="auto">
          <a:xfrm>
            <a:off x="2546350" y="4651375"/>
            <a:ext cx="6064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State Key Laboratory of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Satellite Ocean Environment Dynamics (SOED)</a:t>
            </a:r>
          </a:p>
        </p:txBody>
      </p:sp>
      <p:sp>
        <p:nvSpPr>
          <p:cNvPr id="33799" name="Text Box 13"/>
          <p:cNvSpPr txBox="1">
            <a:spLocks noChangeArrowheads="1"/>
          </p:cNvSpPr>
          <p:nvPr/>
        </p:nvSpPr>
        <p:spPr bwMode="auto">
          <a:xfrm>
            <a:off x="1125538" y="3667125"/>
            <a:ext cx="6875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Xianqiang</a:t>
            </a:r>
            <a:r>
              <a:rPr lang="en-US" altLang="zh-CN" sz="28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He </a:t>
            </a:r>
            <a:endParaRPr lang="en-US" altLang="zh-CN" sz="28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3800" name="Picture 2" descr="D:\F-work（20141003）\0work-work\3水色团队\00团队手册和网站\De-plan-ORSG\LOGO\logo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3" t="-1894"/>
          <a:stretch>
            <a:fillRect/>
          </a:stretch>
        </p:blipFill>
        <p:spPr bwMode="auto">
          <a:xfrm>
            <a:off x="1270000" y="4651375"/>
            <a:ext cx="1069975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5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sz="3200" b="1" dirty="0" smtClean="0">
                <a:solidFill>
                  <a:schemeClr val="tx1"/>
                </a:solidFill>
                <a:latin typeface="Times New Roman" pitchFamily="18" charset="0"/>
              </a:rPr>
              <a:t>On-orbit estimation of polarization sensitivity</a:t>
            </a:r>
            <a:endParaRPr lang="zh-CN" altLang="en-US" sz="32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901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024381"/>
              </p:ext>
            </p:extLst>
          </p:nvPr>
        </p:nvGraphicFramePr>
        <p:xfrm>
          <a:off x="516632" y="1243977"/>
          <a:ext cx="7079704" cy="888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公式" r:id="rId3" imgW="3479760" imgH="482400" progId="Equation.3">
                  <p:embed/>
                </p:oleObj>
              </mc:Choice>
              <mc:Fallback>
                <p:oleObj name="公式" r:id="rId3" imgW="34797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632" y="1243977"/>
                        <a:ext cx="7079704" cy="88887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016160"/>
              </p:ext>
            </p:extLst>
          </p:nvPr>
        </p:nvGraphicFramePr>
        <p:xfrm>
          <a:off x="304800" y="2144837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公式" r:id="rId5" imgW="596880" imgH="228600" progId="Equation.3">
                  <p:embed/>
                </p:oleObj>
              </mc:Choice>
              <mc:Fallback>
                <p:oleObj name="公式" r:id="rId5" imgW="596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144837"/>
                        <a:ext cx="1143000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1524000" y="2159124"/>
            <a:ext cx="739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b="1"/>
              <a:t>Exact radiance estimated by cross-calibration using SeaWiFS </a:t>
            </a:r>
          </a:p>
        </p:txBody>
      </p:sp>
      <p:graphicFrame>
        <p:nvGraphicFramePr>
          <p:cNvPr id="9012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60194"/>
              </p:ext>
            </p:extLst>
          </p:nvPr>
        </p:nvGraphicFramePr>
        <p:xfrm>
          <a:off x="304800" y="2678237"/>
          <a:ext cx="1143000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公式" r:id="rId7" imgW="634725" imgH="228501" progId="Equation.3">
                  <p:embed/>
                </p:oleObj>
              </mc:Choice>
              <mc:Fallback>
                <p:oleObj name="公式" r:id="rId7" imgW="634725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678237"/>
                        <a:ext cx="1143000" cy="414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1524000" y="2678237"/>
            <a:ext cx="6858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b="1"/>
              <a:t>Sensor measured radiance</a:t>
            </a:r>
          </a:p>
        </p:txBody>
      </p:sp>
      <p:pic>
        <p:nvPicPr>
          <p:cNvPr id="13" name="Picture 14" descr="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8" t="9200" b="9311"/>
          <a:stretch/>
        </p:blipFill>
        <p:spPr bwMode="auto">
          <a:xfrm>
            <a:off x="272767" y="3284984"/>
            <a:ext cx="3845937" cy="338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13" y="2668071"/>
            <a:ext cx="3402518" cy="391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2195735" y="6452035"/>
            <a:ext cx="3386296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 smtClean="0">
                <a:ea typeface="黑体" pitchFamily="49" charset="-122"/>
                <a:cs typeface="Times New Roman" pitchFamily="18" charset="0"/>
              </a:rPr>
              <a:t>He </a:t>
            </a:r>
            <a:r>
              <a:rPr lang="en-US" altLang="zh-CN" b="1" dirty="0">
                <a:ea typeface="黑体" pitchFamily="49" charset="-122"/>
                <a:cs typeface="Times New Roman" pitchFamily="18" charset="0"/>
              </a:rPr>
              <a:t>et al., </a:t>
            </a:r>
            <a:r>
              <a:rPr lang="en-US" altLang="zh-CN" b="1" dirty="0" smtClean="0">
                <a:ea typeface="黑体" pitchFamily="49" charset="-122"/>
                <a:cs typeface="Times New Roman" pitchFamily="18" charset="0"/>
              </a:rPr>
              <a:t>IEE-TGRS, </a:t>
            </a:r>
            <a:r>
              <a:rPr lang="en-US" altLang="zh-CN" b="1" dirty="0">
                <a:ea typeface="黑体" pitchFamily="49" charset="-122"/>
                <a:cs typeface="Times New Roman" pitchFamily="18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99263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4243" y="1483250"/>
            <a:ext cx="8982253" cy="4754062"/>
            <a:chOff x="-91592" y="836613"/>
            <a:chExt cx="9164155" cy="6143115"/>
          </a:xfrm>
        </p:grpSpPr>
        <p:sp>
          <p:nvSpPr>
            <p:cNvPr id="35842" name="Line 76"/>
            <p:cNvSpPr>
              <a:spLocks noChangeShapeType="1"/>
            </p:cNvSpPr>
            <p:nvPr/>
          </p:nvSpPr>
          <p:spPr bwMode="auto">
            <a:xfrm>
              <a:off x="7885113" y="836613"/>
              <a:ext cx="0" cy="242887"/>
            </a:xfrm>
            <a:prstGeom prst="line">
              <a:avLst/>
            </a:prstGeom>
            <a:noFill/>
            <a:ln w="12700">
              <a:solidFill>
                <a:srgbClr val="FFEE49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43" name="Text Box 2"/>
            <p:cNvSpPr txBox="1">
              <a:spLocks noChangeArrowheads="1"/>
            </p:cNvSpPr>
            <p:nvPr/>
          </p:nvSpPr>
          <p:spPr bwMode="auto">
            <a:xfrm flipH="1">
              <a:off x="8948738" y="4143375"/>
              <a:ext cx="46037" cy="517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1" lang="zh-CN" altLang="zh-CN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851" name="Text Box 3"/>
            <p:cNvSpPr txBox="1">
              <a:spLocks noChangeArrowheads="1"/>
            </p:cNvSpPr>
            <p:nvPr/>
          </p:nvSpPr>
          <p:spPr bwMode="auto">
            <a:xfrm>
              <a:off x="1868488" y="6461125"/>
              <a:ext cx="1782762" cy="517015"/>
            </a:xfrm>
            <a:prstGeom prst="rect">
              <a:avLst/>
            </a:prstGeom>
            <a:solidFill>
              <a:schemeClr val="bg1">
                <a:lumMod val="85000"/>
                <a:alpha val="63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ctr" eaLnBrk="1" hangingPunct="1">
                <a:spcBef>
                  <a:spcPct val="50000"/>
                </a:spcBef>
                <a:defRPr kumimoji="1" sz="2400" b="1"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fontAlgn="base">
                <a:spcAft>
                  <a:spcPct val="0"/>
                </a:spcAft>
                <a:defRPr/>
              </a:pPr>
              <a:r>
                <a:rPr lang="en-US" altLang="zh-CN" sz="2000" dirty="0" smtClean="0">
                  <a:solidFill>
                    <a:srgbClr val="000000"/>
                  </a:solidFill>
                </a:rPr>
                <a:t>End</a:t>
              </a:r>
            </a:p>
          </p:txBody>
        </p:sp>
        <p:sp>
          <p:nvSpPr>
            <p:cNvPr id="35845" name="Text Box 22"/>
            <p:cNvSpPr txBox="1">
              <a:spLocks noChangeArrowheads="1"/>
            </p:cNvSpPr>
            <p:nvPr/>
          </p:nvSpPr>
          <p:spPr bwMode="auto">
            <a:xfrm>
              <a:off x="252413" y="2538413"/>
              <a:ext cx="1755775" cy="517015"/>
            </a:xfrm>
            <a:prstGeom prst="rect">
              <a:avLst/>
            </a:prstGeom>
            <a:solidFill>
              <a:srgbClr val="00CC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HY-1</a:t>
              </a:r>
              <a:r>
                <a:rPr kumimoji="1" lang="zh-CN" altLang="en-US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 </a:t>
              </a: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series</a:t>
              </a:r>
              <a:endParaRPr kumimoji="1" lang="zh-CN" altLang="en-US" sz="2000" b="1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35846" name="Text Box 23"/>
            <p:cNvSpPr txBox="1">
              <a:spLocks noChangeArrowheads="1"/>
            </p:cNvSpPr>
            <p:nvPr/>
          </p:nvSpPr>
          <p:spPr bwMode="auto">
            <a:xfrm>
              <a:off x="252413" y="3914775"/>
              <a:ext cx="1755775" cy="517015"/>
            </a:xfrm>
            <a:prstGeom prst="rect">
              <a:avLst/>
            </a:prstGeom>
            <a:solidFill>
              <a:srgbClr val="00CC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HY-2 series</a:t>
              </a:r>
              <a:endParaRPr kumimoji="1" lang="zh-CN" altLang="en-US" sz="2000" b="1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35847" name="Text Box 24"/>
            <p:cNvSpPr txBox="1">
              <a:spLocks noChangeArrowheads="1"/>
            </p:cNvSpPr>
            <p:nvPr/>
          </p:nvSpPr>
          <p:spPr bwMode="auto">
            <a:xfrm>
              <a:off x="252413" y="4752975"/>
              <a:ext cx="1755775" cy="517015"/>
            </a:xfrm>
            <a:prstGeom prst="rect">
              <a:avLst/>
            </a:prstGeom>
            <a:solidFill>
              <a:srgbClr val="00CC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HY-3 series</a:t>
              </a:r>
              <a:endParaRPr kumimoji="1" lang="zh-CN" altLang="en-US" sz="2000" b="1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35848" name="Line 25"/>
            <p:cNvSpPr>
              <a:spLocks noChangeShapeType="1"/>
            </p:cNvSpPr>
            <p:nvPr/>
          </p:nvSpPr>
          <p:spPr bwMode="auto">
            <a:xfrm flipH="1">
              <a:off x="823913" y="1919288"/>
              <a:ext cx="0" cy="56991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triangle" w="med" len="med"/>
                  <a:tailEnd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49" name="Line 26"/>
            <p:cNvSpPr>
              <a:spLocks noChangeShapeType="1"/>
            </p:cNvSpPr>
            <p:nvPr/>
          </p:nvSpPr>
          <p:spPr bwMode="auto">
            <a:xfrm flipV="1">
              <a:off x="1876425" y="1919288"/>
              <a:ext cx="0" cy="56991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triangl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50" name="Line 27"/>
            <p:cNvSpPr>
              <a:spLocks noChangeShapeType="1"/>
            </p:cNvSpPr>
            <p:nvPr/>
          </p:nvSpPr>
          <p:spPr bwMode="auto">
            <a:xfrm flipV="1">
              <a:off x="2052638" y="2146300"/>
              <a:ext cx="2670175" cy="465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triangl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51" name="Line 28"/>
            <p:cNvSpPr>
              <a:spLocks noChangeShapeType="1"/>
            </p:cNvSpPr>
            <p:nvPr/>
          </p:nvSpPr>
          <p:spPr bwMode="auto">
            <a:xfrm flipV="1">
              <a:off x="2052638" y="2603500"/>
              <a:ext cx="2670175" cy="79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stealth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52" name="Line 29"/>
            <p:cNvSpPr>
              <a:spLocks noChangeShapeType="1"/>
            </p:cNvSpPr>
            <p:nvPr/>
          </p:nvSpPr>
          <p:spPr bwMode="auto">
            <a:xfrm>
              <a:off x="2052638" y="2895600"/>
              <a:ext cx="4427537" cy="163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triangl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53" name="Line 30"/>
            <p:cNvSpPr>
              <a:spLocks noChangeShapeType="1"/>
            </p:cNvSpPr>
            <p:nvPr/>
          </p:nvSpPr>
          <p:spPr bwMode="auto">
            <a:xfrm>
              <a:off x="2052638" y="2895600"/>
              <a:ext cx="4427537" cy="5540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triangl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54" name="Line 31"/>
            <p:cNvSpPr>
              <a:spLocks noChangeShapeType="1"/>
            </p:cNvSpPr>
            <p:nvPr/>
          </p:nvSpPr>
          <p:spPr bwMode="auto">
            <a:xfrm flipV="1">
              <a:off x="2052638" y="3905250"/>
              <a:ext cx="2952750" cy="211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triangl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55" name="Line 32"/>
            <p:cNvSpPr>
              <a:spLocks noChangeShapeType="1"/>
            </p:cNvSpPr>
            <p:nvPr/>
          </p:nvSpPr>
          <p:spPr bwMode="auto">
            <a:xfrm>
              <a:off x="2008188" y="4157663"/>
              <a:ext cx="2997200" cy="203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triangl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56" name="Line 33"/>
            <p:cNvSpPr>
              <a:spLocks noChangeShapeType="1"/>
            </p:cNvSpPr>
            <p:nvPr/>
          </p:nvSpPr>
          <p:spPr bwMode="auto">
            <a:xfrm>
              <a:off x="2095500" y="4972050"/>
              <a:ext cx="52863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triangl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78874" name="Text Box 40"/>
            <p:cNvSpPr txBox="1">
              <a:spLocks noChangeArrowheads="1"/>
            </p:cNvSpPr>
            <p:nvPr/>
          </p:nvSpPr>
          <p:spPr bwMode="auto">
            <a:xfrm>
              <a:off x="252413" y="1512888"/>
              <a:ext cx="1144587" cy="517015"/>
            </a:xfrm>
            <a:prstGeom prst="rect">
              <a:avLst/>
            </a:prstGeom>
            <a:solidFill>
              <a:schemeClr val="bg1">
                <a:lumMod val="85000"/>
                <a:alpha val="63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1" lang="en-US" altLang="zh-CN" sz="20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HY-1A</a:t>
              </a:r>
            </a:p>
          </p:txBody>
        </p:sp>
        <p:sp>
          <p:nvSpPr>
            <p:cNvPr id="35858" name="Text Box 79"/>
            <p:cNvSpPr txBox="1">
              <a:spLocks noChangeArrowheads="1"/>
            </p:cNvSpPr>
            <p:nvPr/>
          </p:nvSpPr>
          <p:spPr bwMode="auto">
            <a:xfrm>
              <a:off x="2844800" y="1512888"/>
              <a:ext cx="1509713" cy="51701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HY-1B</a:t>
              </a:r>
            </a:p>
          </p:txBody>
        </p:sp>
        <p:sp>
          <p:nvSpPr>
            <p:cNvPr id="35859" name="Text Box 80"/>
            <p:cNvSpPr txBox="1">
              <a:spLocks noChangeArrowheads="1"/>
            </p:cNvSpPr>
            <p:nvPr/>
          </p:nvSpPr>
          <p:spPr bwMode="auto">
            <a:xfrm>
              <a:off x="6872288" y="1787525"/>
              <a:ext cx="1509712" cy="517015"/>
            </a:xfrm>
            <a:prstGeom prst="rect">
              <a:avLst/>
            </a:prstGeom>
            <a:solidFill>
              <a:srgbClr val="00FF00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HY-1C</a:t>
              </a:r>
            </a:p>
          </p:txBody>
        </p:sp>
        <p:sp>
          <p:nvSpPr>
            <p:cNvPr id="35860" name="Text Box 81"/>
            <p:cNvSpPr txBox="1">
              <a:spLocks noChangeArrowheads="1"/>
            </p:cNvSpPr>
            <p:nvPr/>
          </p:nvSpPr>
          <p:spPr bwMode="auto">
            <a:xfrm>
              <a:off x="6872288" y="2244725"/>
              <a:ext cx="1509712" cy="517015"/>
            </a:xfrm>
            <a:prstGeom prst="rect">
              <a:avLst/>
            </a:prstGeom>
            <a:solidFill>
              <a:srgbClr val="00FF00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HY-1D</a:t>
              </a:r>
            </a:p>
          </p:txBody>
        </p:sp>
        <p:sp>
          <p:nvSpPr>
            <p:cNvPr id="35861" name="Text Box 82"/>
            <p:cNvSpPr txBox="1">
              <a:spLocks noChangeArrowheads="1"/>
            </p:cNvSpPr>
            <p:nvPr/>
          </p:nvSpPr>
          <p:spPr bwMode="auto">
            <a:xfrm>
              <a:off x="6972300" y="4165600"/>
              <a:ext cx="1616075" cy="517015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463416"/>
                  </a:solidFill>
                  <a:latin typeface="Times New Roman" pitchFamily="18" charset="0"/>
                  <a:cs typeface="Times New Roman" pitchFamily="18" charset="0"/>
                </a:rPr>
                <a:t>HY-2B</a:t>
              </a:r>
            </a:p>
          </p:txBody>
        </p:sp>
        <p:sp>
          <p:nvSpPr>
            <p:cNvPr id="35862" name="Text Box 83"/>
            <p:cNvSpPr txBox="1">
              <a:spLocks noChangeArrowheads="1"/>
            </p:cNvSpPr>
            <p:nvPr/>
          </p:nvSpPr>
          <p:spPr bwMode="auto">
            <a:xfrm>
              <a:off x="7558088" y="2798763"/>
              <a:ext cx="1509712" cy="517015"/>
            </a:xfrm>
            <a:prstGeom prst="rect">
              <a:avLst/>
            </a:prstGeom>
            <a:solidFill>
              <a:srgbClr val="00FF00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HY-1E</a:t>
              </a:r>
            </a:p>
          </p:txBody>
        </p:sp>
        <p:sp>
          <p:nvSpPr>
            <p:cNvPr id="35863" name="Text Box 84"/>
            <p:cNvSpPr txBox="1">
              <a:spLocks noChangeArrowheads="1"/>
            </p:cNvSpPr>
            <p:nvPr/>
          </p:nvSpPr>
          <p:spPr bwMode="auto">
            <a:xfrm>
              <a:off x="7562850" y="3238500"/>
              <a:ext cx="1509713" cy="517015"/>
            </a:xfrm>
            <a:prstGeom prst="rect">
              <a:avLst/>
            </a:prstGeom>
            <a:solidFill>
              <a:srgbClr val="00FF00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HY-1F</a:t>
              </a:r>
            </a:p>
          </p:txBody>
        </p:sp>
        <p:sp>
          <p:nvSpPr>
            <p:cNvPr id="35864" name="Line 85"/>
            <p:cNvSpPr>
              <a:spLocks noChangeShapeType="1"/>
            </p:cNvSpPr>
            <p:nvPr/>
          </p:nvSpPr>
          <p:spPr bwMode="auto">
            <a:xfrm>
              <a:off x="2844800" y="1471613"/>
              <a:ext cx="0" cy="48895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65" name="Text Box 87"/>
            <p:cNvSpPr txBox="1">
              <a:spLocks noChangeArrowheads="1"/>
            </p:cNvSpPr>
            <p:nvPr/>
          </p:nvSpPr>
          <p:spPr bwMode="auto">
            <a:xfrm>
              <a:off x="3651250" y="6462713"/>
              <a:ext cx="1739900" cy="517015"/>
            </a:xfrm>
            <a:prstGeom prst="rect">
              <a:avLst/>
            </a:prstGeom>
            <a:solidFill>
              <a:srgbClr val="00FF00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Manufact.</a:t>
              </a:r>
            </a:p>
          </p:txBody>
        </p:sp>
        <p:sp>
          <p:nvSpPr>
            <p:cNvPr id="35866" name="Text Box 89"/>
            <p:cNvSpPr txBox="1">
              <a:spLocks noChangeArrowheads="1"/>
            </p:cNvSpPr>
            <p:nvPr/>
          </p:nvSpPr>
          <p:spPr bwMode="auto">
            <a:xfrm>
              <a:off x="5391150" y="6461125"/>
              <a:ext cx="1757363" cy="51701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On obits</a:t>
              </a:r>
            </a:p>
          </p:txBody>
        </p:sp>
        <p:sp>
          <p:nvSpPr>
            <p:cNvPr id="35867" name="Text Box 90"/>
            <p:cNvSpPr txBox="1">
              <a:spLocks noChangeArrowheads="1"/>
            </p:cNvSpPr>
            <p:nvPr/>
          </p:nvSpPr>
          <p:spPr bwMode="auto">
            <a:xfrm>
              <a:off x="7165975" y="6456363"/>
              <a:ext cx="1870075" cy="517015"/>
            </a:xfrm>
            <a:prstGeom prst="rect">
              <a:avLst/>
            </a:prstGeom>
            <a:solidFill>
              <a:srgbClr val="F7FC2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Going on </a:t>
              </a:r>
            </a:p>
          </p:txBody>
        </p:sp>
        <p:sp>
          <p:nvSpPr>
            <p:cNvPr id="35868" name="Line 96"/>
            <p:cNvSpPr>
              <a:spLocks noChangeShapeType="1"/>
            </p:cNvSpPr>
            <p:nvPr/>
          </p:nvSpPr>
          <p:spPr bwMode="auto">
            <a:xfrm flipH="1">
              <a:off x="2843213" y="1471613"/>
              <a:ext cx="0" cy="44767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69" name="Text Box 101"/>
            <p:cNvSpPr txBox="1">
              <a:spLocks noChangeArrowheads="1"/>
            </p:cNvSpPr>
            <p:nvPr/>
          </p:nvSpPr>
          <p:spPr bwMode="auto">
            <a:xfrm>
              <a:off x="7131051" y="4743450"/>
              <a:ext cx="1263649" cy="517015"/>
            </a:xfrm>
            <a:prstGeom prst="rect">
              <a:avLst/>
            </a:prstGeom>
            <a:solidFill>
              <a:srgbClr val="F7FC2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HY-3A</a:t>
              </a:r>
            </a:p>
          </p:txBody>
        </p:sp>
        <p:sp>
          <p:nvSpPr>
            <p:cNvPr id="35870" name="Text Box 13"/>
            <p:cNvSpPr txBox="1">
              <a:spLocks noChangeArrowheads="1"/>
            </p:cNvSpPr>
            <p:nvPr/>
          </p:nvSpPr>
          <p:spPr bwMode="auto">
            <a:xfrm>
              <a:off x="5005388" y="3709988"/>
              <a:ext cx="1493837" cy="51701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HY-2A</a:t>
              </a:r>
            </a:p>
          </p:txBody>
        </p:sp>
        <p:sp>
          <p:nvSpPr>
            <p:cNvPr id="35871" name="Text Box 22"/>
            <p:cNvSpPr txBox="1">
              <a:spLocks noChangeArrowheads="1"/>
            </p:cNvSpPr>
            <p:nvPr/>
          </p:nvSpPr>
          <p:spPr bwMode="auto">
            <a:xfrm>
              <a:off x="252413" y="5556250"/>
              <a:ext cx="1755775" cy="517015"/>
            </a:xfrm>
            <a:prstGeom prst="rect">
              <a:avLst/>
            </a:prstGeom>
            <a:solidFill>
              <a:srgbClr val="00CC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HY-4</a:t>
              </a:r>
              <a:r>
                <a:rPr kumimoji="1" lang="zh-CN" altLang="en-US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 </a:t>
              </a: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series</a:t>
              </a:r>
              <a:endParaRPr kumimoji="1" lang="zh-CN" altLang="en-US" sz="2000" b="1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35872" name="Text Box 22"/>
            <p:cNvSpPr txBox="1">
              <a:spLocks noChangeArrowheads="1"/>
            </p:cNvSpPr>
            <p:nvPr/>
          </p:nvSpPr>
          <p:spPr bwMode="auto">
            <a:xfrm>
              <a:off x="7815263" y="5556250"/>
              <a:ext cx="1158875" cy="517015"/>
            </a:xfrm>
            <a:prstGeom prst="rect">
              <a:avLst/>
            </a:prstGeom>
            <a:solidFill>
              <a:srgbClr val="F7FC2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HY-4</a:t>
              </a:r>
              <a:endParaRPr kumimoji="1" lang="zh-CN" altLang="en-US" sz="2000" b="1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35873" name="Line 25"/>
            <p:cNvSpPr>
              <a:spLocks noChangeShapeType="1"/>
            </p:cNvSpPr>
            <p:nvPr/>
          </p:nvSpPr>
          <p:spPr bwMode="auto">
            <a:xfrm flipV="1">
              <a:off x="1001713" y="1951038"/>
              <a:ext cx="215900" cy="53975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74" name="Line 26"/>
            <p:cNvSpPr>
              <a:spLocks noChangeShapeType="1"/>
            </p:cNvSpPr>
            <p:nvPr/>
          </p:nvSpPr>
          <p:spPr bwMode="auto">
            <a:xfrm flipV="1">
              <a:off x="1876425" y="1935163"/>
              <a:ext cx="1030288" cy="555625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75" name="Line 27"/>
            <p:cNvSpPr>
              <a:spLocks noChangeShapeType="1"/>
            </p:cNvSpPr>
            <p:nvPr/>
          </p:nvSpPr>
          <p:spPr bwMode="auto">
            <a:xfrm flipV="1">
              <a:off x="2052638" y="1960563"/>
              <a:ext cx="4819650" cy="650875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76" name="Line 28"/>
            <p:cNvSpPr>
              <a:spLocks noChangeShapeType="1"/>
            </p:cNvSpPr>
            <p:nvPr/>
          </p:nvSpPr>
          <p:spPr bwMode="auto">
            <a:xfrm flipV="1">
              <a:off x="2052638" y="2455863"/>
              <a:ext cx="4819650" cy="155575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77" name="Line 29"/>
            <p:cNvSpPr>
              <a:spLocks noChangeShapeType="1"/>
            </p:cNvSpPr>
            <p:nvPr/>
          </p:nvSpPr>
          <p:spPr bwMode="auto">
            <a:xfrm>
              <a:off x="2052638" y="2897188"/>
              <a:ext cx="5510212" cy="112712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78" name="Line 30"/>
            <p:cNvSpPr>
              <a:spLocks noChangeShapeType="1"/>
            </p:cNvSpPr>
            <p:nvPr/>
          </p:nvSpPr>
          <p:spPr bwMode="auto">
            <a:xfrm>
              <a:off x="2052638" y="2897188"/>
              <a:ext cx="5510212" cy="568325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79" name="Line 31"/>
            <p:cNvSpPr>
              <a:spLocks noChangeShapeType="1"/>
            </p:cNvSpPr>
            <p:nvPr/>
          </p:nvSpPr>
          <p:spPr bwMode="auto">
            <a:xfrm flipV="1">
              <a:off x="2052638" y="3906838"/>
              <a:ext cx="2952750" cy="21113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80" name="Line 32"/>
            <p:cNvSpPr>
              <a:spLocks noChangeShapeType="1"/>
            </p:cNvSpPr>
            <p:nvPr/>
          </p:nvSpPr>
          <p:spPr bwMode="auto">
            <a:xfrm>
              <a:off x="2008188" y="4167188"/>
              <a:ext cx="4964112" cy="21113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81" name="Line 33"/>
            <p:cNvSpPr>
              <a:spLocks noChangeShapeType="1"/>
            </p:cNvSpPr>
            <p:nvPr/>
          </p:nvSpPr>
          <p:spPr bwMode="auto">
            <a:xfrm flipV="1">
              <a:off x="2008188" y="4973638"/>
              <a:ext cx="512286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82" name="Line 34"/>
            <p:cNvSpPr>
              <a:spLocks noChangeShapeType="1"/>
            </p:cNvSpPr>
            <p:nvPr/>
          </p:nvSpPr>
          <p:spPr bwMode="auto">
            <a:xfrm>
              <a:off x="2052638" y="5767388"/>
              <a:ext cx="5762625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83" name="TextBox 1"/>
            <p:cNvSpPr txBox="1">
              <a:spLocks noChangeArrowheads="1"/>
            </p:cNvSpPr>
            <p:nvPr/>
          </p:nvSpPr>
          <p:spPr bwMode="auto">
            <a:xfrm>
              <a:off x="242888" y="2897188"/>
              <a:ext cx="2516187" cy="517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Ocean color</a:t>
              </a:r>
              <a:endParaRPr lang="zh-CN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884" name="TextBox 100"/>
            <p:cNvSpPr txBox="1">
              <a:spLocks noChangeArrowheads="1"/>
            </p:cNvSpPr>
            <p:nvPr/>
          </p:nvSpPr>
          <p:spPr bwMode="auto">
            <a:xfrm>
              <a:off x="215900" y="4264025"/>
              <a:ext cx="3733799" cy="517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Ocean dynamic</a:t>
              </a:r>
              <a:endParaRPr lang="zh-CN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885" name="TextBox 101"/>
            <p:cNvSpPr txBox="1">
              <a:spLocks noChangeArrowheads="1"/>
            </p:cNvSpPr>
            <p:nvPr/>
          </p:nvSpPr>
          <p:spPr bwMode="auto">
            <a:xfrm>
              <a:off x="234950" y="5110162"/>
              <a:ext cx="6562725" cy="517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Ocean high spatial resolution monitoring</a:t>
              </a:r>
              <a:endPara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886" name="TextBox 102"/>
            <p:cNvSpPr txBox="1">
              <a:spLocks noChangeArrowheads="1"/>
            </p:cNvSpPr>
            <p:nvPr/>
          </p:nvSpPr>
          <p:spPr bwMode="auto">
            <a:xfrm>
              <a:off x="266700" y="5892800"/>
              <a:ext cx="7478713" cy="517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Geostationary, high temporal resolution monitoring</a:t>
              </a:r>
              <a:endParaRPr lang="zh-CN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887" name="Text Box 4"/>
            <p:cNvSpPr txBox="1">
              <a:spLocks noChangeArrowheads="1"/>
            </p:cNvSpPr>
            <p:nvPr/>
          </p:nvSpPr>
          <p:spPr bwMode="auto">
            <a:xfrm>
              <a:off x="42863" y="950913"/>
              <a:ext cx="9029700" cy="517015"/>
            </a:xfrm>
            <a:prstGeom prst="rect">
              <a:avLst/>
            </a:prstGeom>
            <a:solidFill>
              <a:srgbClr val="B1F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 dirty="0">
                  <a:solidFill>
                    <a:srgbClr val="0000FF"/>
                  </a:solidFill>
                  <a:latin typeface="Times New Roman" pitchFamily="18" charset="0"/>
                </a:rPr>
                <a:t>   2002                       2007       2009           2012    2014      2016     2018                        </a:t>
              </a:r>
            </a:p>
          </p:txBody>
        </p:sp>
        <p:sp>
          <p:nvSpPr>
            <p:cNvPr id="35888" name="椭圆 2"/>
            <p:cNvSpPr>
              <a:spLocks noChangeArrowheads="1"/>
            </p:cNvSpPr>
            <p:nvPr/>
          </p:nvSpPr>
          <p:spPr bwMode="auto">
            <a:xfrm>
              <a:off x="-91592" y="5110162"/>
              <a:ext cx="9040329" cy="1604708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 b="1">
                <a:solidFill>
                  <a:srgbClr val="000000"/>
                </a:solidFill>
              </a:endParaRPr>
            </a:p>
          </p:txBody>
        </p:sp>
      </p:grpSp>
      <p:sp>
        <p:nvSpPr>
          <p:cNvPr id="35890" name="Text Box 91"/>
          <p:cNvSpPr txBox="1">
            <a:spLocks noChangeArrowheads="1"/>
          </p:cNvSpPr>
          <p:nvPr/>
        </p:nvSpPr>
        <p:spPr bwMode="auto">
          <a:xfrm>
            <a:off x="88900" y="221739"/>
            <a:ext cx="8947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Four series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of Chinese ocean (HY) satellite missions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15-17 satellites</a:t>
            </a: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to be launched before 2025 ) </a:t>
            </a:r>
          </a:p>
        </p:txBody>
      </p:sp>
    </p:spTree>
    <p:extLst>
      <p:ext uri="{BB962C8B-B14F-4D97-AF65-F5344CB8AC3E}">
        <p14:creationId xmlns:p14="http://schemas.microsoft.com/office/powerpoint/2010/main" val="1958427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757" y="4267200"/>
            <a:ext cx="4191000" cy="24685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标题 1"/>
          <p:cNvSpPr txBox="1">
            <a:spLocks/>
          </p:cNvSpPr>
          <p:nvPr/>
        </p:nvSpPr>
        <p:spPr bwMode="auto">
          <a:xfrm>
            <a:off x="609600" y="0"/>
            <a:ext cx="79248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00"/>
                </a:solidFill>
              </a:rPr>
              <a:t>Diurnal Variability of Turbidity Fronts Observed by</a:t>
            </a:r>
            <a:br>
              <a:rPr lang="en-US" altLang="zh-CN" sz="2400" b="1" dirty="0">
                <a:solidFill>
                  <a:srgbClr val="FFFF00"/>
                </a:solidFill>
              </a:rPr>
            </a:br>
            <a:r>
              <a:rPr lang="en-US" altLang="zh-CN" sz="2400" b="1" dirty="0">
                <a:solidFill>
                  <a:srgbClr val="FFFF00"/>
                </a:solidFill>
              </a:rPr>
              <a:t>Geostationary Ocean Color Remote Sensing</a:t>
            </a:r>
            <a:endParaRPr lang="zh-CN" altLang="en-US" sz="2400" dirty="0">
              <a:solidFill>
                <a:srgbClr val="FFFF00"/>
              </a:solidFill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4956048" y="6135687"/>
            <a:ext cx="3386296" cy="646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FFFFFF"/>
                </a:solidFill>
                <a:ea typeface="黑体" pitchFamily="49" charset="-122"/>
                <a:cs typeface="Times New Roman" pitchFamily="18" charset="0"/>
              </a:rPr>
              <a:t>Hu, Pan and He* et al., Remote Sensing, 2016</a:t>
            </a:r>
          </a:p>
        </p:txBody>
      </p:sp>
      <p:pic>
        <p:nvPicPr>
          <p:cNvPr id="54278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98" y="896271"/>
            <a:ext cx="3554412" cy="321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矩形 7"/>
          <p:cNvSpPr>
            <a:spLocks noChangeArrowheads="1"/>
          </p:cNvSpPr>
          <p:nvPr/>
        </p:nvSpPr>
        <p:spPr bwMode="auto">
          <a:xfrm>
            <a:off x="1293813" y="2286000"/>
            <a:ext cx="1679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2011-04-05</a:t>
            </a:r>
            <a:endParaRPr lang="zh-CN" altLang="en-US" sz="200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54280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96271"/>
            <a:ext cx="3455987" cy="326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矩形 3"/>
          <p:cNvSpPr>
            <a:spLocks noChangeArrowheads="1"/>
          </p:cNvSpPr>
          <p:nvPr/>
        </p:nvSpPr>
        <p:spPr bwMode="auto">
          <a:xfrm>
            <a:off x="4953000" y="4114800"/>
            <a:ext cx="365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FFFF"/>
                </a:solidFill>
              </a:rPr>
              <a:t>entropy-based algorithm</a:t>
            </a:r>
          </a:p>
        </p:txBody>
      </p:sp>
      <p:sp>
        <p:nvSpPr>
          <p:cNvPr id="2" name="矩形 1"/>
          <p:cNvSpPr/>
          <p:nvPr/>
        </p:nvSpPr>
        <p:spPr>
          <a:xfrm>
            <a:off x="4856798" y="4667071"/>
            <a:ext cx="39175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</a:pPr>
            <a:r>
              <a:rPr lang="en-US" altLang="zh-CN" sz="2400" b="1" dirty="0">
                <a:solidFill>
                  <a:srgbClr val="FFFFFF"/>
                </a:solidFill>
              </a:rPr>
              <a:t>Diurnal displacement of turbidity fronts can be up to 10.3 km</a:t>
            </a:r>
          </a:p>
        </p:txBody>
      </p:sp>
    </p:spTree>
    <p:extLst>
      <p:ext uri="{BB962C8B-B14F-4D97-AF65-F5344CB8AC3E}">
        <p14:creationId xmlns:p14="http://schemas.microsoft.com/office/powerpoint/2010/main" val="375981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781300" y="6350"/>
            <a:ext cx="5753100" cy="8318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00"/>
                </a:solidFill>
              </a:rPr>
              <a:t>Mapping tidal currents by geostationary OC satellite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55299" name="Picture 19" descr="C:\Users\Administrator\AppData\Roaming\Tencent\Users\120262170\QQ\WinTemp\RichOle\W}_S)KSD{%0URD_N7698@]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3" t="34727" r="24213" b="51915"/>
          <a:stretch>
            <a:fillRect/>
          </a:stretch>
        </p:blipFill>
        <p:spPr bwMode="auto">
          <a:xfrm>
            <a:off x="2890838" y="1774824"/>
            <a:ext cx="602456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4889500" y="1085439"/>
            <a:ext cx="3095625" cy="1048160"/>
            <a:chOff x="2843808" y="1588150"/>
            <a:chExt cx="3096101" cy="1048762"/>
          </a:xfrm>
        </p:grpSpPr>
        <p:sp>
          <p:nvSpPr>
            <p:cNvPr id="21" name="矩形 20"/>
            <p:cNvSpPr/>
            <p:nvPr/>
          </p:nvSpPr>
          <p:spPr>
            <a:xfrm>
              <a:off x="2843808" y="2276342"/>
              <a:ext cx="3096101" cy="36057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55310" name="矩形 21"/>
            <p:cNvSpPr>
              <a:spLocks noChangeArrowheads="1"/>
            </p:cNvSpPr>
            <p:nvPr/>
          </p:nvSpPr>
          <p:spPr bwMode="auto">
            <a:xfrm>
              <a:off x="4550573" y="1588150"/>
              <a:ext cx="13740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srgbClr val="FFFFFF"/>
                  </a:solidFill>
                  <a:latin typeface="FrankRuehl" pitchFamily="34" charset="-79"/>
                  <a:cs typeface="FrankRuehl" pitchFamily="34" charset="-79"/>
                </a:rPr>
                <a:t>Tidal current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23" name="直接箭头连接符 22"/>
            <p:cNvCxnSpPr/>
            <p:nvPr/>
          </p:nvCxnSpPr>
          <p:spPr>
            <a:xfrm flipV="1">
              <a:off x="4682416" y="1891762"/>
              <a:ext cx="557299" cy="33356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2707473" y="1076601"/>
            <a:ext cx="2716213" cy="1056999"/>
            <a:chOff x="770267" y="1579693"/>
            <a:chExt cx="2715808" cy="1057645"/>
          </a:xfrm>
        </p:grpSpPr>
        <p:sp>
          <p:nvSpPr>
            <p:cNvPr id="28" name="矩形 27"/>
            <p:cNvSpPr/>
            <p:nvPr/>
          </p:nvSpPr>
          <p:spPr>
            <a:xfrm>
              <a:off x="953606" y="2276755"/>
              <a:ext cx="865058" cy="3605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5308" name="矩形 28"/>
            <p:cNvSpPr>
              <a:spLocks noChangeArrowheads="1"/>
            </p:cNvSpPr>
            <p:nvPr/>
          </p:nvSpPr>
          <p:spPr bwMode="auto">
            <a:xfrm>
              <a:off x="770267" y="1579693"/>
              <a:ext cx="27158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FFFFFF"/>
                  </a:solidFill>
                  <a:latin typeface="FrankRuehl" pitchFamily="34" charset="-79"/>
                  <a:cs typeface="FrankRuehl" pitchFamily="34" charset="-79"/>
                </a:rPr>
                <a:t>Satellite-derived  current</a:t>
              </a:r>
              <a:endParaRPr lang="zh-CN" altLang="en-US" sz="20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5302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3" y="2362200"/>
            <a:ext cx="3913187" cy="405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矩形 32"/>
          <p:cNvSpPr>
            <a:spLocks noChangeArrowheads="1"/>
          </p:cNvSpPr>
          <p:nvPr/>
        </p:nvSpPr>
        <p:spPr bwMode="auto">
          <a:xfrm>
            <a:off x="762000" y="3200400"/>
            <a:ext cx="941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FrankRuehl" pitchFamily="34" charset="-79"/>
                <a:cs typeface="FrankRuehl" pitchFamily="34" charset="-79"/>
              </a:rPr>
              <a:t>Satellite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0000FF"/>
                </a:solidFill>
                <a:latin typeface="FrankRuehl" pitchFamily="34" charset="-79"/>
                <a:cs typeface="FrankRuehl" pitchFamily="34" charset="-79"/>
              </a:rPr>
              <a:t>In situ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55305" name="内容占位符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1" y="2362200"/>
            <a:ext cx="4038600" cy="4050487"/>
          </a:xfrm>
        </p:spPr>
      </p:pic>
      <p:sp>
        <p:nvSpPr>
          <p:cNvPr id="35" name="Rectangle 19"/>
          <p:cNvSpPr>
            <a:spLocks noChangeArrowheads="1"/>
          </p:cNvSpPr>
          <p:nvPr/>
        </p:nvSpPr>
        <p:spPr bwMode="auto">
          <a:xfrm>
            <a:off x="2819400" y="6477000"/>
            <a:ext cx="3833812" cy="3698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FFFFFF"/>
                </a:solidFill>
                <a:ea typeface="黑体" pitchFamily="49" charset="-122"/>
                <a:cs typeface="Times New Roman" pitchFamily="18" charset="0"/>
              </a:rPr>
              <a:t>Hu et al., JGR-Oceans, 2016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8" y="23983"/>
            <a:ext cx="2392385" cy="2338217"/>
          </a:xfrm>
          <a:prstGeom prst="rect">
            <a:avLst/>
          </a:prstGeom>
        </p:spPr>
      </p:pic>
      <p:cxnSp>
        <p:nvCxnSpPr>
          <p:cNvPr id="17" name="直接箭头连接符 16"/>
          <p:cNvCxnSpPr/>
          <p:nvPr/>
        </p:nvCxnSpPr>
        <p:spPr bwMode="auto">
          <a:xfrm flipV="1">
            <a:off x="3206877" y="1424621"/>
            <a:ext cx="720725" cy="33337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65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400" y="188640"/>
            <a:ext cx="88392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FF00"/>
                </a:solidFill>
              </a:rPr>
              <a:t>Develop the vector </a:t>
            </a:r>
            <a:r>
              <a:rPr lang="en-US" altLang="zh-CN" sz="2800" b="1" dirty="0" err="1">
                <a:solidFill>
                  <a:srgbClr val="FFFF00"/>
                </a:solidFill>
              </a:rPr>
              <a:t>radiative</a:t>
            </a:r>
            <a:r>
              <a:rPr lang="en-US" altLang="zh-CN" sz="2800" b="1" dirty="0">
                <a:solidFill>
                  <a:srgbClr val="FFFF00"/>
                </a:solidFill>
              </a:rPr>
              <a:t> transfer model for spherical atmosphere (PCOART-SA)</a:t>
            </a:r>
          </a:p>
        </p:txBody>
      </p:sp>
      <p:pic>
        <p:nvPicPr>
          <p:cNvPr id="56323" name="Picture 2" descr="http://222.236.46.36/files/nfsdb/COMS/GOCI/1.0/2014/12/23/ETC/COMS_GOCI_BI_20141223071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9" y="2973288"/>
            <a:ext cx="2984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矩形 3"/>
          <p:cNvSpPr>
            <a:spLocks noChangeArrowheads="1"/>
          </p:cNvSpPr>
          <p:nvPr/>
        </p:nvSpPr>
        <p:spPr bwMode="auto">
          <a:xfrm>
            <a:off x="238125" y="5076726"/>
            <a:ext cx="2087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0000"/>
                </a:solidFill>
              </a:rPr>
              <a:t>2014-12-23 15:30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0000"/>
                </a:solidFill>
              </a:rPr>
              <a:t>(Local time)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56326" name="内容占位符 2"/>
          <p:cNvSpPr txBox="1">
            <a:spLocks/>
          </p:cNvSpPr>
          <p:nvPr/>
        </p:nvSpPr>
        <p:spPr bwMode="auto">
          <a:xfrm>
            <a:off x="107504" y="1238108"/>
            <a:ext cx="8824044" cy="118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l"/>
            </a:pPr>
            <a:r>
              <a:rPr lang="en-US" altLang="zh-CN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PCOART-SA </a:t>
            </a:r>
            <a:r>
              <a:rPr lang="en-US" altLang="zh-CN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 vector </a:t>
            </a:r>
            <a:r>
              <a:rPr lang="en-US" altLang="zh-CN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RT model for coupled ocean-atmosphere 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system with considering Earth curvature, based on the </a:t>
            </a:r>
            <a:r>
              <a:rPr lang="en-US" altLang="zh-CN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PCOART (He et al., JQRST, 2010)</a:t>
            </a: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3995936" y="6453336"/>
            <a:ext cx="3833812" cy="3698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FFFFFF"/>
                </a:solidFill>
                <a:ea typeface="黑体" pitchFamily="49" charset="-122"/>
                <a:cs typeface="Times New Roman" pitchFamily="18" charset="0"/>
              </a:rPr>
              <a:t>He et al., In preparation</a:t>
            </a:r>
          </a:p>
        </p:txBody>
      </p:sp>
      <p:pic>
        <p:nvPicPr>
          <p:cNvPr id="10" name="Picture 3" descr="D:\spherical_atm_oce\PCOART_DISORT(Fan)_412nm_Scale_withocean\Rayleigh\结果计算\PCOART-PP-SP-compare-results\PCOART-PP-SP-compa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219" y="2204864"/>
            <a:ext cx="5715381" cy="417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3"/>
          <p:cNvSpPr>
            <a:spLocks noChangeArrowheads="1"/>
          </p:cNvSpPr>
          <p:nvPr/>
        </p:nvSpPr>
        <p:spPr bwMode="auto">
          <a:xfrm>
            <a:off x="6084916" y="5533196"/>
            <a:ext cx="2879572" cy="41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000000"/>
                </a:solidFill>
              </a:rPr>
              <a:t>RE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=(SP-PP)*</a:t>
            </a:r>
            <a:r>
              <a:rPr lang="en-US" altLang="zh-CN" sz="2000" b="1" dirty="0">
                <a:solidFill>
                  <a:srgbClr val="000000"/>
                </a:solidFill>
              </a:rPr>
              <a:t>100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%/SP</a:t>
            </a:r>
            <a:endParaRPr lang="zh-CN" alt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1" name="组合 3"/>
          <p:cNvGrpSpPr>
            <a:grpSpLocks/>
          </p:cNvGrpSpPr>
          <p:nvPr/>
        </p:nvGrpSpPr>
        <p:grpSpPr bwMode="auto">
          <a:xfrm>
            <a:off x="146440" y="2971799"/>
            <a:ext cx="4772000" cy="3625851"/>
            <a:chOff x="76200" y="1919494"/>
            <a:chExt cx="4953000" cy="3800267"/>
          </a:xfrm>
        </p:grpSpPr>
        <p:pic>
          <p:nvPicPr>
            <p:cNvPr id="58377" name="Picture 4" descr="Fi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999518"/>
              <a:ext cx="4953000" cy="3720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8" name="矩形 2"/>
            <p:cNvSpPr>
              <a:spLocks noChangeArrowheads="1"/>
            </p:cNvSpPr>
            <p:nvPr/>
          </p:nvSpPr>
          <p:spPr bwMode="auto">
            <a:xfrm>
              <a:off x="266102" y="1919494"/>
              <a:ext cx="1281530" cy="41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altLang="zh-CN" b="1" dirty="0">
                  <a:solidFill>
                    <a:srgbClr val="FF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I (443nm)</a:t>
              </a:r>
            </a:p>
          </p:txBody>
        </p:sp>
        <p:sp>
          <p:nvSpPr>
            <p:cNvPr id="58383" name="矩形 2"/>
            <p:cNvSpPr>
              <a:spLocks noChangeArrowheads="1"/>
            </p:cNvSpPr>
            <p:nvPr/>
          </p:nvSpPr>
          <p:spPr bwMode="auto">
            <a:xfrm>
              <a:off x="2743200" y="1931989"/>
              <a:ext cx="1530350" cy="41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altLang="zh-CN" b="1" dirty="0" err="1">
                  <a:solidFill>
                    <a:srgbClr val="FF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Ip</a:t>
              </a:r>
              <a:r>
                <a:rPr lang="en-US" altLang="zh-CN" b="1" dirty="0">
                  <a:solidFill>
                    <a:srgbClr val="FF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(443nm)</a:t>
              </a:r>
            </a:p>
          </p:txBody>
        </p:sp>
      </p:grp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5181600" y="6413500"/>
            <a:ext cx="3802062" cy="368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FFFFFF"/>
                </a:solidFill>
                <a:ea typeface="黑体" pitchFamily="49" charset="-122"/>
                <a:cs typeface="Times New Roman" pitchFamily="18" charset="0"/>
              </a:rPr>
              <a:t>He et al., Scientific Reports, 2014</a:t>
            </a:r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152400" y="2514600"/>
            <a:ext cx="2751138" cy="400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altLang="zh-CN" sz="2000" b="1" dirty="0">
                <a:solidFill>
                  <a:srgbClr val="FFFFFF"/>
                </a:solidFill>
                <a:ea typeface="黑体" pitchFamily="49" charset="-122"/>
                <a:cs typeface="Times New Roman" pitchFamily="18" charset="0"/>
              </a:rPr>
              <a:t>Diminish sun glint</a:t>
            </a:r>
          </a:p>
        </p:txBody>
      </p:sp>
      <p:sp>
        <p:nvSpPr>
          <p:cNvPr id="58374" name="矩形 4"/>
          <p:cNvSpPr>
            <a:spLocks noChangeArrowheads="1"/>
          </p:cNvSpPr>
          <p:nvPr/>
        </p:nvSpPr>
        <p:spPr bwMode="auto">
          <a:xfrm>
            <a:off x="141288" y="-39707"/>
            <a:ext cx="89265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FF00"/>
                </a:solidFill>
              </a:rPr>
              <a:t>A new concept for OC remote sensing using parallel polarization radiance</a:t>
            </a:r>
          </a:p>
        </p:txBody>
      </p:sp>
      <p:pic>
        <p:nvPicPr>
          <p:cNvPr id="31768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5984" y="2133601"/>
            <a:ext cx="3824288" cy="4191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4808857" y="1690364"/>
            <a:ext cx="4119562" cy="400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FFFFFF"/>
                </a:solidFill>
                <a:ea typeface="黑体" pitchFamily="49" charset="-122"/>
                <a:cs typeface="Times New Roman" pitchFamily="18" charset="0"/>
              </a:rPr>
              <a:t>Enhance signal-to-noise ratio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7" y="990600"/>
            <a:ext cx="3353883" cy="139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1005102"/>
            <a:ext cx="1564644" cy="48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1"/>
          <a:stretch/>
        </p:blipFill>
        <p:spPr bwMode="auto">
          <a:xfrm>
            <a:off x="5530219" y="1005102"/>
            <a:ext cx="1070606" cy="48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矩形 2"/>
          <p:cNvSpPr>
            <a:spLocks noChangeArrowheads="1"/>
          </p:cNvSpPr>
          <p:nvPr/>
        </p:nvSpPr>
        <p:spPr bwMode="auto">
          <a:xfrm>
            <a:off x="379917" y="4927587"/>
            <a:ext cx="12346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 (670nm)</a:t>
            </a:r>
          </a:p>
        </p:txBody>
      </p:sp>
      <p:sp>
        <p:nvSpPr>
          <p:cNvPr id="24" name="矩形 2"/>
          <p:cNvSpPr>
            <a:spLocks noChangeArrowheads="1"/>
          </p:cNvSpPr>
          <p:nvPr/>
        </p:nvSpPr>
        <p:spPr bwMode="auto">
          <a:xfrm>
            <a:off x="2835842" y="4888468"/>
            <a:ext cx="1354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altLang="zh-CN" b="1" dirty="0" err="1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Ip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(670nm)</a:t>
            </a:r>
          </a:p>
        </p:txBody>
      </p:sp>
    </p:spTree>
    <p:extLst>
      <p:ext uri="{BB962C8B-B14F-4D97-AF65-F5344CB8AC3E}">
        <p14:creationId xmlns:p14="http://schemas.microsoft.com/office/powerpoint/2010/main" val="17194190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内容占位符 2"/>
          <p:cNvSpPr>
            <a:spLocks noGrp="1"/>
          </p:cNvSpPr>
          <p:nvPr>
            <p:ph idx="1"/>
          </p:nvPr>
        </p:nvSpPr>
        <p:spPr>
          <a:xfrm>
            <a:off x="184150" y="120650"/>
            <a:ext cx="8229600" cy="636588"/>
          </a:xfrm>
          <a:noFill/>
          <a:ln>
            <a:noFill/>
          </a:ln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r>
              <a:rPr lang="en-US" altLang="zh-CN" sz="2800" b="1" kern="1200" dirty="0" smtClean="0">
                <a:solidFill>
                  <a:srgbClr val="FFFF00"/>
                </a:solidFill>
                <a:latin typeface="Arial" charset="0"/>
                <a:ea typeface="宋体" pitchFamily="2" charset="-122"/>
              </a:rPr>
              <a:t>Concept validation </a:t>
            </a:r>
            <a:r>
              <a:rPr lang="en-US" altLang="zh-CN" sz="2800" b="1" kern="1200" dirty="0">
                <a:solidFill>
                  <a:srgbClr val="FFFF00"/>
                </a:solidFill>
                <a:latin typeface="Arial" charset="0"/>
                <a:ea typeface="宋体" pitchFamily="2" charset="-122"/>
              </a:rPr>
              <a:t>by POLDER observation</a:t>
            </a:r>
            <a:endParaRPr lang="zh-CN" altLang="en-US" sz="2800" b="1" kern="1200" dirty="0">
              <a:solidFill>
                <a:srgbClr val="FFFF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59395" name="Picture 23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6346" b="36089"/>
          <a:stretch>
            <a:fillRect/>
          </a:stretch>
        </p:blipFill>
        <p:spPr bwMode="auto">
          <a:xfrm>
            <a:off x="123825" y="1133475"/>
            <a:ext cx="535305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1482725" y="737533"/>
            <a:ext cx="2650084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FFFFFF"/>
                </a:solidFill>
                <a:ea typeface="黑体" pitchFamily="49" charset="-122"/>
                <a:cs typeface="Times New Roman" pitchFamily="18" charset="0"/>
              </a:rPr>
              <a:t>POLDER</a:t>
            </a:r>
            <a:r>
              <a:rPr lang="zh-CN" altLang="en-US" sz="2000" b="1" dirty="0">
                <a:solidFill>
                  <a:srgbClr val="FFFFFF"/>
                </a:solidFill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FFFFFF"/>
                </a:solidFill>
                <a:ea typeface="黑体" pitchFamily="49" charset="-122"/>
                <a:cs typeface="Times New Roman" pitchFamily="18" charset="0"/>
              </a:rPr>
              <a:t>(2003-7-10)</a:t>
            </a: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3429000" y="1219200"/>
            <a:ext cx="1073150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srgbClr val="FFFF00"/>
                </a:solidFill>
                <a:ea typeface="黑体" pitchFamily="49" charset="-122"/>
                <a:cs typeface="Times New Roman" pitchFamily="18" charset="0"/>
              </a:rPr>
              <a:t>I(670)</a:t>
            </a:r>
            <a:endParaRPr lang="zh-CN" altLang="en-US" sz="2400" dirty="0">
              <a:solidFill>
                <a:srgbClr val="FFFF00"/>
              </a:solidFill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1983459" y="5635966"/>
            <a:ext cx="1633781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srgbClr val="FFFF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Reflectance</a:t>
            </a:r>
          </a:p>
        </p:txBody>
      </p:sp>
      <p:pic>
        <p:nvPicPr>
          <p:cNvPr id="59400" name="Picture 23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t="95769" r="9483" b="398"/>
          <a:stretch>
            <a:fillRect/>
          </a:stretch>
        </p:blipFill>
        <p:spPr bwMode="auto">
          <a:xfrm>
            <a:off x="88900" y="5438775"/>
            <a:ext cx="50958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3200" y="757238"/>
            <a:ext cx="3727450" cy="60261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3422650" y="3272135"/>
            <a:ext cx="1225550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FFFF00"/>
                </a:solidFill>
                <a:ea typeface="黑体" pitchFamily="49" charset="-122"/>
                <a:cs typeface="Times New Roman" pitchFamily="18" charset="0"/>
              </a:rPr>
              <a:t>Ip</a:t>
            </a:r>
            <a:r>
              <a:rPr lang="en-US" altLang="zh-CN" sz="2400" dirty="0">
                <a:solidFill>
                  <a:srgbClr val="FFFF00"/>
                </a:solidFill>
                <a:ea typeface="黑体" pitchFamily="49" charset="-122"/>
                <a:cs typeface="Times New Roman" pitchFamily="18" charset="0"/>
              </a:rPr>
              <a:t>(670)</a:t>
            </a:r>
            <a:endParaRPr lang="zh-CN" altLang="en-US" sz="2400" dirty="0">
              <a:solidFill>
                <a:srgbClr val="FFFF00"/>
              </a:solidFill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679817" y="6305490"/>
            <a:ext cx="4196983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FFFFFF"/>
                </a:solidFill>
                <a:ea typeface="黑体" pitchFamily="49" charset="-122"/>
                <a:cs typeface="Times New Roman" pitchFamily="18" charset="0"/>
              </a:rPr>
              <a:t>He et al., Scientific Reports, 2014</a:t>
            </a:r>
          </a:p>
        </p:txBody>
      </p:sp>
    </p:spTree>
    <p:extLst>
      <p:ext uri="{BB962C8B-B14F-4D97-AF65-F5344CB8AC3E}">
        <p14:creationId xmlns:p14="http://schemas.microsoft.com/office/powerpoint/2010/main" val="153864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1"/>
          <p:cNvSpPr>
            <a:spLocks noChangeArrowheads="1"/>
          </p:cNvSpPr>
          <p:nvPr/>
        </p:nvSpPr>
        <p:spPr bwMode="auto">
          <a:xfrm>
            <a:off x="522288" y="1744663"/>
            <a:ext cx="32035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smtClean="0">
                <a:solidFill>
                  <a:srgbClr val="1C1C1C"/>
                </a:solidFill>
                <a:latin typeface="Arial" charset="0"/>
                <a:ea typeface="宋体" charset="-122"/>
              </a:rPr>
              <a:t>Information Systems of Ocean Satellite Monitoring for CO</a:t>
            </a:r>
            <a:r>
              <a:rPr lang="en-US" altLang="zh-CN" sz="2000" b="1" baseline="-25000" smtClean="0">
                <a:solidFill>
                  <a:srgbClr val="1C1C1C"/>
                </a:solidFill>
                <a:latin typeface="Arial" charset="0"/>
                <a:ea typeface="宋体" charset="-122"/>
              </a:rPr>
              <a:t>2</a:t>
            </a:r>
            <a:r>
              <a:rPr lang="en-US" altLang="zh-CN" sz="2000" b="1" smtClean="0">
                <a:solidFill>
                  <a:srgbClr val="1C1C1C"/>
                </a:solidFill>
                <a:latin typeface="Arial" charset="0"/>
                <a:ea typeface="宋体" charset="-122"/>
              </a:rPr>
              <a:t> Flux</a:t>
            </a:r>
            <a:endParaRPr lang="zh-CN" altLang="en-US" sz="2000" b="1" smtClean="0">
              <a:solidFill>
                <a:srgbClr val="1C1C1C"/>
              </a:solidFill>
              <a:latin typeface="Arial" charset="0"/>
              <a:ea typeface="宋体" charset="-122"/>
            </a:endParaRPr>
          </a:p>
        </p:txBody>
      </p:sp>
      <p:pic>
        <p:nvPicPr>
          <p:cNvPr id="71683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816350"/>
            <a:ext cx="39957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1" descr="C:\Users\Bai Yan\Desktop\CO2\IMG_31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177800"/>
            <a:ext cx="4713287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27"/>
          <p:cNvSpPr txBox="1">
            <a:spLocks noChangeArrowheads="1"/>
          </p:cNvSpPr>
          <p:nvPr/>
        </p:nvSpPr>
        <p:spPr bwMode="auto">
          <a:xfrm>
            <a:off x="522288" y="3284538"/>
            <a:ext cx="2430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smtClean="0">
                <a:solidFill>
                  <a:srgbClr val="1C1C1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（</a:t>
            </a:r>
            <a:r>
              <a:rPr lang="en-US" altLang="zh-CN" sz="2800" b="1" smtClean="0">
                <a:solidFill>
                  <a:srgbClr val="1C1C1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C/S version)</a:t>
            </a:r>
            <a:endParaRPr lang="zh-CN" altLang="en-US" sz="2800" b="1" smtClean="0">
              <a:solidFill>
                <a:srgbClr val="1C1C1C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71686" name="TextBox 28"/>
          <p:cNvSpPr txBox="1">
            <a:spLocks noChangeArrowheads="1"/>
          </p:cNvSpPr>
          <p:nvPr/>
        </p:nvSpPr>
        <p:spPr bwMode="auto">
          <a:xfrm>
            <a:off x="5435600" y="3294063"/>
            <a:ext cx="2649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smtClean="0">
                <a:solidFill>
                  <a:srgbClr val="1C1C1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（</a:t>
            </a:r>
            <a:r>
              <a:rPr lang="en-US" altLang="zh-CN" sz="2800" b="1" smtClean="0">
                <a:solidFill>
                  <a:srgbClr val="1C1C1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B/S version</a:t>
            </a:r>
            <a:r>
              <a:rPr lang="zh-CN" altLang="en-US" sz="2800" b="1" smtClean="0">
                <a:solidFill>
                  <a:srgbClr val="1C1C1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）</a:t>
            </a:r>
          </a:p>
        </p:txBody>
      </p:sp>
      <p:pic>
        <p:nvPicPr>
          <p:cNvPr id="71687" name="图片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6350"/>
            <a:ext cx="48006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2" descr="C:\Users\Bai Yan\Desktop\CO2\png\logo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55600"/>
            <a:ext cx="3527425" cy="1389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459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87" y="712788"/>
            <a:ext cx="6455957" cy="556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9525"/>
            <a:ext cx="8562975" cy="631825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2800" smtClean="0">
                <a:solidFill>
                  <a:schemeClr val="tx1"/>
                </a:solidFill>
              </a:rPr>
              <a:t>Satellite-derived monthly aquatic </a:t>
            </a:r>
            <a:r>
              <a:rPr lang="en-US" altLang="zh-CN" sz="2800" i="1" smtClean="0">
                <a:solidFill>
                  <a:schemeClr val="tx1"/>
                </a:solidFill>
              </a:rPr>
              <a:t>p</a:t>
            </a:r>
            <a:r>
              <a:rPr lang="en-US" altLang="zh-CN" sz="2800" smtClean="0">
                <a:solidFill>
                  <a:schemeClr val="tx1"/>
                </a:solidFill>
              </a:rPr>
              <a:t>CO</a:t>
            </a:r>
            <a:r>
              <a:rPr lang="en-US" altLang="zh-CN" sz="2800" baseline="-25000" smtClean="0">
                <a:solidFill>
                  <a:schemeClr val="tx1"/>
                </a:solidFill>
              </a:rPr>
              <a:t>2</a:t>
            </a:r>
            <a:r>
              <a:rPr lang="en-US" altLang="zh-CN" sz="2800" smtClean="0">
                <a:solidFill>
                  <a:schemeClr val="tx1"/>
                </a:solidFill>
              </a:rPr>
              <a:t> (2003-2009)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182147" y="6430963"/>
            <a:ext cx="4076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Bai et al., JGR-Oceans, 2015</a:t>
            </a:r>
            <a:endParaRPr lang="zh-CN" altLang="en-US" sz="2000" b="1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84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0653" y="188913"/>
            <a:ext cx="6611627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Cal/Val activity</a:t>
            </a:r>
            <a:endParaRPr lang="zh-CN" altLang="en-US" b="1" dirty="0" smtClean="0">
              <a:solidFill>
                <a:schemeClr val="bg1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8642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7" y="1644366"/>
            <a:ext cx="4896052" cy="412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C:\Users\lenovo\Desktop\新建文件夹 (4)\2015年度执行情况报告\海天一洲图片\海天一洲图片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85" y="1643675"/>
            <a:ext cx="3976152" cy="264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5" descr="说明: E:\项目\对地观测领域十二五863\项目执行\2015年度执行情况报告\海天一洲图片\海天一洲图片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290" y="222477"/>
            <a:ext cx="1080120" cy="143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112" y="4405433"/>
            <a:ext cx="2422054" cy="243136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79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33363" y="269404"/>
            <a:ext cx="86772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Long-term space program 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plan of 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China 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(2015~2025)</a:t>
            </a:r>
            <a:endParaRPr lang="en-US" altLang="zh-CN" sz="3200" b="1" dirty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762000" y="4651375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kumimoji="1" lang="zh-CN" altLang="zh-CN" sz="240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34820" name="Rectangle 9"/>
          <p:cNvSpPr>
            <a:spLocks noChangeArrowheads="1"/>
          </p:cNvSpPr>
          <p:nvPr/>
        </p:nvSpPr>
        <p:spPr bwMode="auto">
          <a:xfrm>
            <a:off x="152400" y="990600"/>
            <a:ext cx="8675688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indent="-342900" fontAlgn="base">
              <a:lnSpc>
                <a:spcPct val="125000"/>
              </a:lnSpc>
              <a:spcBef>
                <a:spcPct val="25000"/>
              </a:spcBef>
              <a:spcAft>
                <a:spcPct val="0"/>
              </a:spcAft>
              <a:buFont typeface="Wingdings" pitchFamily="2" charset="2"/>
              <a:buChar char="l"/>
              <a:defRPr/>
            </a:pPr>
            <a:r>
              <a:rPr kumimoji="1"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~70 </a:t>
            </a:r>
            <a:r>
              <a:rPr kumimoji="1" lang="en-US" altLang="zh-CN" sz="20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earth observing satellites will be </a:t>
            </a:r>
            <a:r>
              <a:rPr kumimoji="1"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launched during 2015~2025.</a:t>
            </a:r>
          </a:p>
          <a:p>
            <a:pPr lvl="1" indent="-342900" fontAlgn="base">
              <a:lnSpc>
                <a:spcPct val="125000"/>
              </a:lnSpc>
              <a:spcBef>
                <a:spcPct val="25000"/>
              </a:spcBef>
              <a:spcAft>
                <a:spcPct val="0"/>
              </a:spcAft>
              <a:buFont typeface="Wingdings" pitchFamily="2" charset="2"/>
              <a:buChar char="l"/>
              <a:defRPr/>
            </a:pPr>
            <a:r>
              <a:rPr kumimoji="1"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Three </a:t>
            </a:r>
            <a:r>
              <a:rPr kumimoji="1" lang="en-US" altLang="zh-CN" sz="20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kinds of satellite missions: </a:t>
            </a:r>
          </a:p>
          <a:p>
            <a:pPr marL="804863" lvl="1" indent="-357188" fontAlgn="base">
              <a:lnSpc>
                <a:spcPct val="125000"/>
              </a:lnSpc>
              <a:spcBef>
                <a:spcPct val="25000"/>
              </a:spcBef>
              <a:spcAft>
                <a:spcPct val="0"/>
              </a:spcAft>
              <a:defRPr/>
            </a:pPr>
            <a:r>
              <a:rPr kumimoji="1" lang="en-US" altLang="zh-CN" sz="20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(1) Oceanic </a:t>
            </a:r>
            <a:r>
              <a:rPr kumimoji="1"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Satellites</a:t>
            </a:r>
            <a:endParaRPr kumimoji="1" lang="en-US" altLang="zh-CN" sz="2000" b="1" dirty="0">
              <a:solidFill>
                <a:srgbClr val="0000FF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804863" lvl="1" indent="-357188" fontAlgn="base">
              <a:lnSpc>
                <a:spcPct val="125000"/>
              </a:lnSpc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defRPr/>
            </a:pPr>
            <a:r>
              <a:rPr kumimoji="1" lang="en-US" altLang="zh-CN" sz="20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(2) Meteorological Satellites </a:t>
            </a:r>
          </a:p>
          <a:p>
            <a:pPr marL="804863" lvl="1" indent="-357188" fontAlgn="base">
              <a:lnSpc>
                <a:spcPct val="125000"/>
              </a:lnSpc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defRPr/>
            </a:pPr>
            <a:r>
              <a:rPr kumimoji="1" lang="en-US" altLang="zh-CN" sz="20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(3) Land and Environment Satellites</a:t>
            </a:r>
          </a:p>
        </p:txBody>
      </p:sp>
      <p:grpSp>
        <p:nvGrpSpPr>
          <p:cNvPr id="34821" name="Group 6"/>
          <p:cNvGrpSpPr>
            <a:grpSpLocks/>
          </p:cNvGrpSpPr>
          <p:nvPr/>
        </p:nvGrpSpPr>
        <p:grpSpPr bwMode="auto">
          <a:xfrm>
            <a:off x="1115616" y="3317875"/>
            <a:ext cx="6337300" cy="3465513"/>
            <a:chOff x="567" y="1706"/>
            <a:chExt cx="4573" cy="2495"/>
          </a:xfrm>
        </p:grpSpPr>
        <p:pic>
          <p:nvPicPr>
            <p:cNvPr id="34822" name="Picture 3" descr="Fy-1d hy-1发射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1706"/>
              <a:ext cx="1944" cy="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4823" name="Object 4"/>
            <p:cNvGraphicFramePr>
              <a:graphicFrameLocks noChangeAspect="1"/>
            </p:cNvGraphicFramePr>
            <p:nvPr/>
          </p:nvGraphicFramePr>
          <p:xfrm>
            <a:off x="2740" y="1706"/>
            <a:ext cx="2400" cy="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8" name="幻灯片" r:id="rId4" imgW="4571941" imgH="3429060" progId="PowerPoint.Slide.8">
                    <p:embed/>
                  </p:oleObj>
                </mc:Choice>
                <mc:Fallback>
                  <p:oleObj name="幻灯片" r:id="rId4" imgW="4571941" imgH="3429060" progId="PowerPoint.Slid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0" y="1706"/>
                          <a:ext cx="2400" cy="1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733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 descr="Jason vagu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6237288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3811" name="Picture 3" descr="090904_1245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4" descr="Svalbar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6129338"/>
            <a:ext cx="1835150" cy="692150"/>
          </a:xfrm>
          <a:prstGeom prst="rect">
            <a:avLst/>
          </a:prstGeom>
          <a:solidFill>
            <a:schemeClr val="tx1"/>
          </a:solidFill>
          <a:ln w="3810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032" name="Picture 5" descr="IMG_7703"/>
          <p:cNvPicPr>
            <a:picLocks noChangeAspect="1" noChangeArrowheads="1"/>
          </p:cNvPicPr>
          <p:nvPr/>
        </p:nvPicPr>
        <p:blipFill>
          <a:blip r:embed="rId7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6127750"/>
            <a:ext cx="1397000" cy="693738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6" descr="海洋卫星站址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6129338"/>
            <a:ext cx="1439862" cy="69215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5514975" y="0"/>
          <a:ext cx="8572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6" name="Image" r:id="rId9" imgW="932762" imgH="681467" progId="Word.Picture.8">
                  <p:embed/>
                </p:oleObj>
              </mc:Choice>
              <mc:Fallback>
                <p:oleObj name="Image" r:id="rId9" imgW="932762" imgH="681467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4975" y="0"/>
                        <a:ext cx="857250" cy="7635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" name="Picture 8" descr="局徽(大）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0"/>
            <a:ext cx="76358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9" descr="wxzx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0" descr="Dscn0820_运控"/>
          <p:cNvPicPr preferRelativeResize="0"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6129338"/>
            <a:ext cx="996950" cy="69215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03819" name="Picture 11" descr="stop-1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2349500"/>
            <a:ext cx="22320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3820" name="Picture 12" descr="move-1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349500"/>
            <a:ext cx="26733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911975" y="2349500"/>
            <a:ext cx="1270000" cy="1298575"/>
            <a:chOff x="1476" y="606"/>
            <a:chExt cx="3132" cy="3570"/>
          </a:xfrm>
        </p:grpSpPr>
        <p:graphicFrame>
          <p:nvGraphicFramePr>
            <p:cNvPr id="1028" name="Object 14"/>
            <p:cNvGraphicFramePr>
              <a:graphicFrameLocks noChangeAspect="1"/>
            </p:cNvGraphicFramePr>
            <p:nvPr/>
          </p:nvGraphicFramePr>
          <p:xfrm>
            <a:off x="1476" y="606"/>
            <a:ext cx="2808" cy="3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67" name="PhotoStyler Image" r:id="rId16" imgW="4457143" imgH="4933333" progId="PhotoStylerImage">
                    <p:embed/>
                  </p:oleObj>
                </mc:Choice>
                <mc:Fallback>
                  <p:oleObj name="PhotoStyler Image" r:id="rId16" imgW="4457143" imgH="4933333" progId="PhotoStyler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6" y="606"/>
                          <a:ext cx="2808" cy="31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54" name="Group 15"/>
            <p:cNvGrpSpPr>
              <a:grpSpLocks/>
            </p:cNvGrpSpPr>
            <p:nvPr/>
          </p:nvGrpSpPr>
          <p:grpSpPr bwMode="auto">
            <a:xfrm>
              <a:off x="1728" y="2640"/>
              <a:ext cx="2880" cy="1536"/>
              <a:chOff x="1728" y="2592"/>
              <a:chExt cx="2880" cy="1536"/>
            </a:xfrm>
          </p:grpSpPr>
          <p:sp>
            <p:nvSpPr>
              <p:cNvPr id="1055" name="Line 16"/>
              <p:cNvSpPr>
                <a:spLocks noChangeShapeType="1"/>
              </p:cNvSpPr>
              <p:nvPr/>
            </p:nvSpPr>
            <p:spPr bwMode="auto">
              <a:xfrm flipH="1">
                <a:off x="3120" y="3072"/>
                <a:ext cx="1488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56" name="Line 17"/>
              <p:cNvSpPr>
                <a:spLocks noChangeShapeType="1"/>
              </p:cNvSpPr>
              <p:nvPr/>
            </p:nvSpPr>
            <p:spPr bwMode="auto">
              <a:xfrm>
                <a:off x="3216" y="2592"/>
                <a:ext cx="1392" cy="48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57" name="Line 18"/>
              <p:cNvSpPr>
                <a:spLocks noChangeShapeType="1"/>
              </p:cNvSpPr>
              <p:nvPr/>
            </p:nvSpPr>
            <p:spPr bwMode="auto">
              <a:xfrm>
                <a:off x="1728" y="3168"/>
                <a:ext cx="1392" cy="48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58" name="Line 19"/>
              <p:cNvSpPr>
                <a:spLocks noChangeShapeType="1"/>
              </p:cNvSpPr>
              <p:nvPr/>
            </p:nvSpPr>
            <p:spPr bwMode="auto">
              <a:xfrm flipH="1">
                <a:off x="1728" y="2592"/>
                <a:ext cx="1488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59" name="Line 20"/>
              <p:cNvSpPr>
                <a:spLocks noChangeShapeType="1"/>
              </p:cNvSpPr>
              <p:nvPr/>
            </p:nvSpPr>
            <p:spPr bwMode="auto">
              <a:xfrm flipH="1">
                <a:off x="4608" y="3072"/>
                <a:ext cx="0" cy="8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60" name="Line 21"/>
              <p:cNvSpPr>
                <a:spLocks noChangeShapeType="1"/>
              </p:cNvSpPr>
              <p:nvPr/>
            </p:nvSpPr>
            <p:spPr bwMode="auto">
              <a:xfrm flipH="1">
                <a:off x="3120" y="3648"/>
                <a:ext cx="0" cy="48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61" name="Line 22"/>
              <p:cNvSpPr>
                <a:spLocks noChangeShapeType="1"/>
              </p:cNvSpPr>
              <p:nvPr/>
            </p:nvSpPr>
            <p:spPr bwMode="auto">
              <a:xfrm flipH="1">
                <a:off x="1728" y="3168"/>
                <a:ext cx="0" cy="8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1040" name="Picture 23" descr="IMG_838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129338"/>
            <a:ext cx="1724025" cy="692150"/>
          </a:xfrm>
          <a:prstGeom prst="rect">
            <a:avLst/>
          </a:prstGeom>
          <a:noFill/>
          <a:ln w="127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24" descr="地面应用系统介绍"/>
          <p:cNvPicPr preferRelativeResize="0"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6129338"/>
            <a:ext cx="1008062" cy="6921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25" descr="drapeau Chin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0"/>
            <a:ext cx="1192212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26" descr="drapeau France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0"/>
            <a:ext cx="1147763" cy="7635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7" descr="CNSA logo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0"/>
            <a:ext cx="7048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8" descr="it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0"/>
            <a:ext cx="7524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9" descr="new_logo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349500"/>
            <a:ext cx="10350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30" descr="temp_0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1850"/>
            <a:ext cx="203358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31" descr="toplogo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0"/>
            <a:ext cx="1414463" cy="7635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32" descr="HEADER_SPACEALLIANCE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3430588"/>
            <a:ext cx="2265363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" name="Object 33"/>
          <p:cNvGraphicFramePr>
            <a:graphicFrameLocks noChangeAspect="1"/>
          </p:cNvGraphicFramePr>
          <p:nvPr/>
        </p:nvGraphicFramePr>
        <p:xfrm>
          <a:off x="7858125" y="0"/>
          <a:ext cx="147320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8" name="Document" r:id="rId28" imgW="5753880" imgH="1167480" progId="Word.Document.8">
                  <p:embed/>
                </p:oleObj>
              </mc:Choice>
              <mc:Fallback>
                <p:oleObj name="Document" r:id="rId28" imgW="5753880" imgH="11674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25" y="0"/>
                        <a:ext cx="1473200" cy="3444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50" name="Picture 34" descr="FIG2-1a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0088"/>
            <a:ext cx="600075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35" descr="images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351463"/>
            <a:ext cx="1104900" cy="7334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3845" name="Picture 37" descr="幻灯片20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4508500"/>
            <a:ext cx="3646487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3157" name="Text Box 37"/>
          <p:cNvSpPr txBox="1">
            <a:spLocks noChangeArrowheads="1"/>
          </p:cNvSpPr>
          <p:nvPr/>
        </p:nvSpPr>
        <p:spPr bwMode="auto">
          <a:xfrm>
            <a:off x="3669377" y="1449388"/>
            <a:ext cx="22529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CFOSAT</a:t>
            </a:r>
            <a:endParaRPr lang="zh-CN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831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标题 1"/>
          <p:cNvSpPr txBox="1">
            <a:spLocks/>
          </p:cNvSpPr>
          <p:nvPr/>
        </p:nvSpPr>
        <p:spPr bwMode="auto">
          <a:xfrm>
            <a:off x="609600" y="44624"/>
            <a:ext cx="777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FFFFFF"/>
                </a:solidFill>
                <a:latin typeface="Times New Roman" pitchFamily="18" charset="0"/>
                <a:ea typeface="华文细黑" pitchFamily="2" charset="-122"/>
              </a:rPr>
              <a:t>Welcome to Hangzhou, China</a:t>
            </a:r>
            <a:endParaRPr lang="zh-CN" altLang="en-US" sz="3600" b="1" dirty="0">
              <a:solidFill>
                <a:srgbClr val="FFFFFF"/>
              </a:solidFill>
              <a:latin typeface="Times New Roman" pitchFamily="18" charset="0"/>
              <a:ea typeface="华文细黑" pitchFamily="2" charset="-122"/>
            </a:endParaRPr>
          </a:p>
        </p:txBody>
      </p:sp>
      <p:pic>
        <p:nvPicPr>
          <p:cNvPr id="60419" name="Picture 2" descr="D:\loc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09" y="1268760"/>
            <a:ext cx="3800949" cy="282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6" descr="杭州西湖全景图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96" y="4653136"/>
            <a:ext cx="8601184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箭头连接符 2"/>
          <p:cNvCxnSpPr/>
          <p:nvPr/>
        </p:nvCxnSpPr>
        <p:spPr>
          <a:xfrm>
            <a:off x="2411760" y="2880454"/>
            <a:ext cx="1368152" cy="15566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70" name="Picture 2" descr="C:\Users\lenovo\Desktop\1-131115110U03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525" y="695339"/>
            <a:ext cx="3498850" cy="237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直接箭头连接符 10"/>
          <p:cNvCxnSpPr/>
          <p:nvPr/>
        </p:nvCxnSpPr>
        <p:spPr>
          <a:xfrm flipV="1">
            <a:off x="2461885" y="1880495"/>
            <a:ext cx="1931640" cy="9720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2461885" y="2880454"/>
            <a:ext cx="2398147" cy="7783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70742" y="536069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West lake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7172" name="Picture 4" descr="C:\Users\lenovo\Desktop\1-120603233620b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1"/>
          <a:stretch/>
        </p:blipFill>
        <p:spPr bwMode="auto">
          <a:xfrm>
            <a:off x="5004048" y="2852936"/>
            <a:ext cx="3940552" cy="217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97859" y="29029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Yellow mount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5976" y="683404"/>
            <a:ext cx="300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Thousand-Island Lake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8429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标题 1"/>
          <p:cNvSpPr>
            <a:spLocks noGrp="1"/>
          </p:cNvSpPr>
          <p:nvPr>
            <p:ph type="title"/>
          </p:nvPr>
        </p:nvSpPr>
        <p:spPr>
          <a:xfrm>
            <a:off x="4648200" y="2819400"/>
            <a:ext cx="4267200" cy="1143000"/>
          </a:xfrm>
        </p:spPr>
        <p:txBody>
          <a:bodyPr/>
          <a:lstStyle/>
          <a:p>
            <a:r>
              <a:rPr lang="en-US" altLang="zh-CN" sz="5400" b="1" i="1" dirty="0" smtClean="0">
                <a:solidFill>
                  <a:srgbClr val="FFFF00"/>
                </a:solidFill>
              </a:rPr>
              <a:t>Thanks</a:t>
            </a:r>
            <a:r>
              <a:rPr lang="zh-CN" altLang="en-US" sz="5400" b="1" i="1" dirty="0" smtClean="0">
                <a:solidFill>
                  <a:srgbClr val="FFFF00"/>
                </a:solidFill>
              </a:rPr>
              <a:t>！</a:t>
            </a:r>
          </a:p>
        </p:txBody>
      </p:sp>
      <p:pic>
        <p:nvPicPr>
          <p:cNvPr id="62467" name="Picture 7" descr="D:\F-work（20141003）\0work-work\3水色团队\00团队手册和网站\De-plan-ORSG\LOGO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"/>
            <a:ext cx="38100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C:\Users\test\Desktop\07-1420252896-16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8"/>
          <a:stretch>
            <a:fillRect/>
          </a:stretch>
        </p:blipFill>
        <p:spPr bwMode="auto">
          <a:xfrm>
            <a:off x="0" y="0"/>
            <a:ext cx="4360863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27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4017" y="1211400"/>
            <a:ext cx="8892479" cy="5603510"/>
            <a:chOff x="0" y="836613"/>
            <a:chExt cx="9072563" cy="6143115"/>
          </a:xfrm>
        </p:grpSpPr>
        <p:sp>
          <p:nvSpPr>
            <p:cNvPr id="35842" name="Line 76"/>
            <p:cNvSpPr>
              <a:spLocks noChangeShapeType="1"/>
            </p:cNvSpPr>
            <p:nvPr/>
          </p:nvSpPr>
          <p:spPr bwMode="auto">
            <a:xfrm>
              <a:off x="7885113" y="836613"/>
              <a:ext cx="0" cy="242887"/>
            </a:xfrm>
            <a:prstGeom prst="line">
              <a:avLst/>
            </a:prstGeom>
            <a:noFill/>
            <a:ln w="12700">
              <a:solidFill>
                <a:srgbClr val="FFEE49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43" name="Text Box 2"/>
            <p:cNvSpPr txBox="1">
              <a:spLocks noChangeArrowheads="1"/>
            </p:cNvSpPr>
            <p:nvPr/>
          </p:nvSpPr>
          <p:spPr bwMode="auto">
            <a:xfrm flipH="1">
              <a:off x="8948738" y="4143375"/>
              <a:ext cx="46037" cy="517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1" lang="zh-CN" altLang="zh-CN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851" name="Text Box 3"/>
            <p:cNvSpPr txBox="1">
              <a:spLocks noChangeArrowheads="1"/>
            </p:cNvSpPr>
            <p:nvPr/>
          </p:nvSpPr>
          <p:spPr bwMode="auto">
            <a:xfrm>
              <a:off x="1868488" y="6461125"/>
              <a:ext cx="1782762" cy="517015"/>
            </a:xfrm>
            <a:prstGeom prst="rect">
              <a:avLst/>
            </a:prstGeom>
            <a:solidFill>
              <a:schemeClr val="bg1">
                <a:lumMod val="85000"/>
                <a:alpha val="63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ctr" eaLnBrk="1" hangingPunct="1">
                <a:spcBef>
                  <a:spcPct val="50000"/>
                </a:spcBef>
                <a:defRPr kumimoji="1" sz="2400" b="1"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fontAlgn="base">
                <a:spcAft>
                  <a:spcPct val="0"/>
                </a:spcAft>
                <a:defRPr/>
              </a:pPr>
              <a:r>
                <a:rPr lang="en-US" altLang="zh-CN" sz="2000" dirty="0" smtClean="0">
                  <a:solidFill>
                    <a:srgbClr val="000000"/>
                  </a:solidFill>
                </a:rPr>
                <a:t>End</a:t>
              </a:r>
            </a:p>
          </p:txBody>
        </p:sp>
        <p:sp>
          <p:nvSpPr>
            <p:cNvPr id="35845" name="Text Box 22"/>
            <p:cNvSpPr txBox="1">
              <a:spLocks noChangeArrowheads="1"/>
            </p:cNvSpPr>
            <p:nvPr/>
          </p:nvSpPr>
          <p:spPr bwMode="auto">
            <a:xfrm>
              <a:off x="252413" y="2538413"/>
              <a:ext cx="1755775" cy="517015"/>
            </a:xfrm>
            <a:prstGeom prst="rect">
              <a:avLst/>
            </a:prstGeom>
            <a:solidFill>
              <a:srgbClr val="00CC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HY-1</a:t>
              </a:r>
              <a:r>
                <a:rPr kumimoji="1" lang="zh-CN" altLang="en-US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 </a:t>
              </a: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series</a:t>
              </a:r>
              <a:endParaRPr kumimoji="1" lang="zh-CN" altLang="en-US" sz="2000" b="1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35846" name="Text Box 23"/>
            <p:cNvSpPr txBox="1">
              <a:spLocks noChangeArrowheads="1"/>
            </p:cNvSpPr>
            <p:nvPr/>
          </p:nvSpPr>
          <p:spPr bwMode="auto">
            <a:xfrm>
              <a:off x="252413" y="3914775"/>
              <a:ext cx="1755775" cy="517015"/>
            </a:xfrm>
            <a:prstGeom prst="rect">
              <a:avLst/>
            </a:prstGeom>
            <a:solidFill>
              <a:srgbClr val="00CC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HY-2 series</a:t>
              </a:r>
              <a:endParaRPr kumimoji="1" lang="zh-CN" altLang="en-US" sz="2000" b="1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35847" name="Text Box 24"/>
            <p:cNvSpPr txBox="1">
              <a:spLocks noChangeArrowheads="1"/>
            </p:cNvSpPr>
            <p:nvPr/>
          </p:nvSpPr>
          <p:spPr bwMode="auto">
            <a:xfrm>
              <a:off x="252413" y="4752975"/>
              <a:ext cx="1755775" cy="517015"/>
            </a:xfrm>
            <a:prstGeom prst="rect">
              <a:avLst/>
            </a:prstGeom>
            <a:solidFill>
              <a:srgbClr val="00CC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HY-3 series</a:t>
              </a:r>
              <a:endParaRPr kumimoji="1" lang="zh-CN" altLang="en-US" sz="2000" b="1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35848" name="Line 25"/>
            <p:cNvSpPr>
              <a:spLocks noChangeShapeType="1"/>
            </p:cNvSpPr>
            <p:nvPr/>
          </p:nvSpPr>
          <p:spPr bwMode="auto">
            <a:xfrm flipH="1">
              <a:off x="823913" y="1919288"/>
              <a:ext cx="0" cy="56991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triangle" w="med" len="med"/>
                  <a:tailEnd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49" name="Line 26"/>
            <p:cNvSpPr>
              <a:spLocks noChangeShapeType="1"/>
            </p:cNvSpPr>
            <p:nvPr/>
          </p:nvSpPr>
          <p:spPr bwMode="auto">
            <a:xfrm flipV="1">
              <a:off x="1876425" y="1919288"/>
              <a:ext cx="0" cy="56991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triangl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50" name="Line 27"/>
            <p:cNvSpPr>
              <a:spLocks noChangeShapeType="1"/>
            </p:cNvSpPr>
            <p:nvPr/>
          </p:nvSpPr>
          <p:spPr bwMode="auto">
            <a:xfrm flipV="1">
              <a:off x="2052638" y="2146300"/>
              <a:ext cx="2670175" cy="465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triangl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51" name="Line 28"/>
            <p:cNvSpPr>
              <a:spLocks noChangeShapeType="1"/>
            </p:cNvSpPr>
            <p:nvPr/>
          </p:nvSpPr>
          <p:spPr bwMode="auto">
            <a:xfrm flipV="1">
              <a:off x="2052638" y="2603500"/>
              <a:ext cx="2670175" cy="79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stealth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52" name="Line 29"/>
            <p:cNvSpPr>
              <a:spLocks noChangeShapeType="1"/>
            </p:cNvSpPr>
            <p:nvPr/>
          </p:nvSpPr>
          <p:spPr bwMode="auto">
            <a:xfrm>
              <a:off x="2052638" y="2895600"/>
              <a:ext cx="4427537" cy="1635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triangl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53" name="Line 30"/>
            <p:cNvSpPr>
              <a:spLocks noChangeShapeType="1"/>
            </p:cNvSpPr>
            <p:nvPr/>
          </p:nvSpPr>
          <p:spPr bwMode="auto">
            <a:xfrm>
              <a:off x="2052638" y="2895600"/>
              <a:ext cx="4427537" cy="5540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triangl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54" name="Line 31"/>
            <p:cNvSpPr>
              <a:spLocks noChangeShapeType="1"/>
            </p:cNvSpPr>
            <p:nvPr/>
          </p:nvSpPr>
          <p:spPr bwMode="auto">
            <a:xfrm flipV="1">
              <a:off x="2052638" y="3905250"/>
              <a:ext cx="2952750" cy="2111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triangl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55" name="Line 32"/>
            <p:cNvSpPr>
              <a:spLocks noChangeShapeType="1"/>
            </p:cNvSpPr>
            <p:nvPr/>
          </p:nvSpPr>
          <p:spPr bwMode="auto">
            <a:xfrm>
              <a:off x="2008188" y="4157663"/>
              <a:ext cx="2997200" cy="203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triangl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56" name="Line 33"/>
            <p:cNvSpPr>
              <a:spLocks noChangeShapeType="1"/>
            </p:cNvSpPr>
            <p:nvPr/>
          </p:nvSpPr>
          <p:spPr bwMode="auto">
            <a:xfrm>
              <a:off x="2095500" y="4972050"/>
              <a:ext cx="52863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triangl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78874" name="Text Box 40"/>
            <p:cNvSpPr txBox="1">
              <a:spLocks noChangeArrowheads="1"/>
            </p:cNvSpPr>
            <p:nvPr/>
          </p:nvSpPr>
          <p:spPr bwMode="auto">
            <a:xfrm>
              <a:off x="252413" y="1512888"/>
              <a:ext cx="1144587" cy="517015"/>
            </a:xfrm>
            <a:prstGeom prst="rect">
              <a:avLst/>
            </a:prstGeom>
            <a:solidFill>
              <a:schemeClr val="bg1">
                <a:lumMod val="85000"/>
                <a:alpha val="63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1" lang="en-US" altLang="zh-CN" sz="20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HY-1A</a:t>
              </a:r>
            </a:p>
          </p:txBody>
        </p:sp>
        <p:sp>
          <p:nvSpPr>
            <p:cNvPr id="35858" name="Text Box 79"/>
            <p:cNvSpPr txBox="1">
              <a:spLocks noChangeArrowheads="1"/>
            </p:cNvSpPr>
            <p:nvPr/>
          </p:nvSpPr>
          <p:spPr bwMode="auto">
            <a:xfrm>
              <a:off x="2844800" y="1512888"/>
              <a:ext cx="1509713" cy="51701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HY-1B</a:t>
              </a:r>
            </a:p>
          </p:txBody>
        </p:sp>
        <p:sp>
          <p:nvSpPr>
            <p:cNvPr id="35859" name="Text Box 80"/>
            <p:cNvSpPr txBox="1">
              <a:spLocks noChangeArrowheads="1"/>
            </p:cNvSpPr>
            <p:nvPr/>
          </p:nvSpPr>
          <p:spPr bwMode="auto">
            <a:xfrm>
              <a:off x="6872288" y="1787525"/>
              <a:ext cx="1509712" cy="517015"/>
            </a:xfrm>
            <a:prstGeom prst="rect">
              <a:avLst/>
            </a:prstGeom>
            <a:solidFill>
              <a:srgbClr val="00FF00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HY-1C</a:t>
              </a:r>
            </a:p>
          </p:txBody>
        </p:sp>
        <p:sp>
          <p:nvSpPr>
            <p:cNvPr id="35860" name="Text Box 81"/>
            <p:cNvSpPr txBox="1">
              <a:spLocks noChangeArrowheads="1"/>
            </p:cNvSpPr>
            <p:nvPr/>
          </p:nvSpPr>
          <p:spPr bwMode="auto">
            <a:xfrm>
              <a:off x="6872288" y="2244725"/>
              <a:ext cx="1509712" cy="517015"/>
            </a:xfrm>
            <a:prstGeom prst="rect">
              <a:avLst/>
            </a:prstGeom>
            <a:solidFill>
              <a:srgbClr val="00FF00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HY-1D</a:t>
              </a:r>
            </a:p>
          </p:txBody>
        </p:sp>
        <p:sp>
          <p:nvSpPr>
            <p:cNvPr id="35861" name="Text Box 82"/>
            <p:cNvSpPr txBox="1">
              <a:spLocks noChangeArrowheads="1"/>
            </p:cNvSpPr>
            <p:nvPr/>
          </p:nvSpPr>
          <p:spPr bwMode="auto">
            <a:xfrm>
              <a:off x="6972300" y="4165600"/>
              <a:ext cx="1616075" cy="517015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463416"/>
                  </a:solidFill>
                  <a:latin typeface="Times New Roman" pitchFamily="18" charset="0"/>
                  <a:cs typeface="Times New Roman" pitchFamily="18" charset="0"/>
                </a:rPr>
                <a:t>HY-2B</a:t>
              </a:r>
            </a:p>
          </p:txBody>
        </p:sp>
        <p:sp>
          <p:nvSpPr>
            <p:cNvPr id="35862" name="Text Box 83"/>
            <p:cNvSpPr txBox="1">
              <a:spLocks noChangeArrowheads="1"/>
            </p:cNvSpPr>
            <p:nvPr/>
          </p:nvSpPr>
          <p:spPr bwMode="auto">
            <a:xfrm>
              <a:off x="7558088" y="2798763"/>
              <a:ext cx="1509712" cy="517015"/>
            </a:xfrm>
            <a:prstGeom prst="rect">
              <a:avLst/>
            </a:prstGeom>
            <a:solidFill>
              <a:srgbClr val="00FF00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HY-1E</a:t>
              </a:r>
            </a:p>
          </p:txBody>
        </p:sp>
        <p:sp>
          <p:nvSpPr>
            <p:cNvPr id="35863" name="Text Box 84"/>
            <p:cNvSpPr txBox="1">
              <a:spLocks noChangeArrowheads="1"/>
            </p:cNvSpPr>
            <p:nvPr/>
          </p:nvSpPr>
          <p:spPr bwMode="auto">
            <a:xfrm>
              <a:off x="7562850" y="3238500"/>
              <a:ext cx="1509713" cy="517015"/>
            </a:xfrm>
            <a:prstGeom prst="rect">
              <a:avLst/>
            </a:prstGeom>
            <a:solidFill>
              <a:srgbClr val="00FF00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HY-1F</a:t>
              </a:r>
            </a:p>
          </p:txBody>
        </p:sp>
        <p:sp>
          <p:nvSpPr>
            <p:cNvPr id="35864" name="Line 85"/>
            <p:cNvSpPr>
              <a:spLocks noChangeShapeType="1"/>
            </p:cNvSpPr>
            <p:nvPr/>
          </p:nvSpPr>
          <p:spPr bwMode="auto">
            <a:xfrm>
              <a:off x="2844800" y="1471613"/>
              <a:ext cx="0" cy="48895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65" name="Text Box 87"/>
            <p:cNvSpPr txBox="1">
              <a:spLocks noChangeArrowheads="1"/>
            </p:cNvSpPr>
            <p:nvPr/>
          </p:nvSpPr>
          <p:spPr bwMode="auto">
            <a:xfrm>
              <a:off x="3651250" y="6462713"/>
              <a:ext cx="1739900" cy="517015"/>
            </a:xfrm>
            <a:prstGeom prst="rect">
              <a:avLst/>
            </a:prstGeom>
            <a:solidFill>
              <a:srgbClr val="00FF00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Manufact.</a:t>
              </a:r>
            </a:p>
          </p:txBody>
        </p:sp>
        <p:sp>
          <p:nvSpPr>
            <p:cNvPr id="35866" name="Text Box 89"/>
            <p:cNvSpPr txBox="1">
              <a:spLocks noChangeArrowheads="1"/>
            </p:cNvSpPr>
            <p:nvPr/>
          </p:nvSpPr>
          <p:spPr bwMode="auto">
            <a:xfrm>
              <a:off x="5391150" y="6461125"/>
              <a:ext cx="1757363" cy="51701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On obits</a:t>
              </a:r>
            </a:p>
          </p:txBody>
        </p:sp>
        <p:sp>
          <p:nvSpPr>
            <p:cNvPr id="35867" name="Text Box 90"/>
            <p:cNvSpPr txBox="1">
              <a:spLocks noChangeArrowheads="1"/>
            </p:cNvSpPr>
            <p:nvPr/>
          </p:nvSpPr>
          <p:spPr bwMode="auto">
            <a:xfrm>
              <a:off x="7165975" y="6456363"/>
              <a:ext cx="1870075" cy="517015"/>
            </a:xfrm>
            <a:prstGeom prst="rect">
              <a:avLst/>
            </a:prstGeom>
            <a:solidFill>
              <a:srgbClr val="F7FC2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Going on </a:t>
              </a:r>
            </a:p>
          </p:txBody>
        </p:sp>
        <p:sp>
          <p:nvSpPr>
            <p:cNvPr id="35868" name="Line 96"/>
            <p:cNvSpPr>
              <a:spLocks noChangeShapeType="1"/>
            </p:cNvSpPr>
            <p:nvPr/>
          </p:nvSpPr>
          <p:spPr bwMode="auto">
            <a:xfrm flipH="1">
              <a:off x="2843213" y="1471613"/>
              <a:ext cx="0" cy="44767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69" name="Text Box 101"/>
            <p:cNvSpPr txBox="1">
              <a:spLocks noChangeArrowheads="1"/>
            </p:cNvSpPr>
            <p:nvPr/>
          </p:nvSpPr>
          <p:spPr bwMode="auto">
            <a:xfrm>
              <a:off x="7131051" y="4743450"/>
              <a:ext cx="1263649" cy="517015"/>
            </a:xfrm>
            <a:prstGeom prst="rect">
              <a:avLst/>
            </a:prstGeom>
            <a:solidFill>
              <a:srgbClr val="F7FC2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HY-3A</a:t>
              </a:r>
            </a:p>
          </p:txBody>
        </p:sp>
        <p:sp>
          <p:nvSpPr>
            <p:cNvPr id="35870" name="Text Box 13"/>
            <p:cNvSpPr txBox="1">
              <a:spLocks noChangeArrowheads="1"/>
            </p:cNvSpPr>
            <p:nvPr/>
          </p:nvSpPr>
          <p:spPr bwMode="auto">
            <a:xfrm>
              <a:off x="5005388" y="3709988"/>
              <a:ext cx="1493837" cy="51701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HY-2A</a:t>
              </a:r>
            </a:p>
          </p:txBody>
        </p:sp>
        <p:sp>
          <p:nvSpPr>
            <p:cNvPr id="35871" name="Text Box 22"/>
            <p:cNvSpPr txBox="1">
              <a:spLocks noChangeArrowheads="1"/>
            </p:cNvSpPr>
            <p:nvPr/>
          </p:nvSpPr>
          <p:spPr bwMode="auto">
            <a:xfrm>
              <a:off x="252413" y="5556250"/>
              <a:ext cx="1755775" cy="517015"/>
            </a:xfrm>
            <a:prstGeom prst="rect">
              <a:avLst/>
            </a:prstGeom>
            <a:solidFill>
              <a:srgbClr val="00CC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HY-4</a:t>
              </a:r>
              <a:r>
                <a:rPr kumimoji="1" lang="zh-CN" altLang="en-US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 </a:t>
              </a: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series</a:t>
              </a:r>
              <a:endParaRPr kumimoji="1" lang="zh-CN" altLang="en-US" sz="2000" b="1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35872" name="Text Box 22"/>
            <p:cNvSpPr txBox="1">
              <a:spLocks noChangeArrowheads="1"/>
            </p:cNvSpPr>
            <p:nvPr/>
          </p:nvSpPr>
          <p:spPr bwMode="auto">
            <a:xfrm>
              <a:off x="7815263" y="5556250"/>
              <a:ext cx="1158875" cy="517015"/>
            </a:xfrm>
            <a:prstGeom prst="rect">
              <a:avLst/>
            </a:prstGeom>
            <a:solidFill>
              <a:srgbClr val="F7FC2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HY-4</a:t>
              </a:r>
              <a:endParaRPr kumimoji="1" lang="zh-CN" altLang="en-US" sz="2000" b="1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35873" name="Line 25"/>
            <p:cNvSpPr>
              <a:spLocks noChangeShapeType="1"/>
            </p:cNvSpPr>
            <p:nvPr/>
          </p:nvSpPr>
          <p:spPr bwMode="auto">
            <a:xfrm flipV="1">
              <a:off x="1001713" y="1951038"/>
              <a:ext cx="215900" cy="53975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74" name="Line 26"/>
            <p:cNvSpPr>
              <a:spLocks noChangeShapeType="1"/>
            </p:cNvSpPr>
            <p:nvPr/>
          </p:nvSpPr>
          <p:spPr bwMode="auto">
            <a:xfrm flipV="1">
              <a:off x="1876425" y="1935163"/>
              <a:ext cx="1030288" cy="555625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75" name="Line 27"/>
            <p:cNvSpPr>
              <a:spLocks noChangeShapeType="1"/>
            </p:cNvSpPr>
            <p:nvPr/>
          </p:nvSpPr>
          <p:spPr bwMode="auto">
            <a:xfrm flipV="1">
              <a:off x="2052638" y="1960563"/>
              <a:ext cx="4819650" cy="650875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76" name="Line 28"/>
            <p:cNvSpPr>
              <a:spLocks noChangeShapeType="1"/>
            </p:cNvSpPr>
            <p:nvPr/>
          </p:nvSpPr>
          <p:spPr bwMode="auto">
            <a:xfrm flipV="1">
              <a:off x="2052638" y="2455863"/>
              <a:ext cx="4819650" cy="155575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77" name="Line 29"/>
            <p:cNvSpPr>
              <a:spLocks noChangeShapeType="1"/>
            </p:cNvSpPr>
            <p:nvPr/>
          </p:nvSpPr>
          <p:spPr bwMode="auto">
            <a:xfrm>
              <a:off x="2052638" y="2897188"/>
              <a:ext cx="5510212" cy="112712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78" name="Line 30"/>
            <p:cNvSpPr>
              <a:spLocks noChangeShapeType="1"/>
            </p:cNvSpPr>
            <p:nvPr/>
          </p:nvSpPr>
          <p:spPr bwMode="auto">
            <a:xfrm>
              <a:off x="2052638" y="2897188"/>
              <a:ext cx="5510212" cy="568325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79" name="Line 31"/>
            <p:cNvSpPr>
              <a:spLocks noChangeShapeType="1"/>
            </p:cNvSpPr>
            <p:nvPr/>
          </p:nvSpPr>
          <p:spPr bwMode="auto">
            <a:xfrm flipV="1">
              <a:off x="2052638" y="3906838"/>
              <a:ext cx="2952750" cy="21113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80" name="Line 32"/>
            <p:cNvSpPr>
              <a:spLocks noChangeShapeType="1"/>
            </p:cNvSpPr>
            <p:nvPr/>
          </p:nvSpPr>
          <p:spPr bwMode="auto">
            <a:xfrm>
              <a:off x="2008188" y="4167188"/>
              <a:ext cx="4964112" cy="21113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81" name="Line 33"/>
            <p:cNvSpPr>
              <a:spLocks noChangeShapeType="1"/>
            </p:cNvSpPr>
            <p:nvPr/>
          </p:nvSpPr>
          <p:spPr bwMode="auto">
            <a:xfrm flipV="1">
              <a:off x="2008188" y="4973638"/>
              <a:ext cx="512286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82" name="Line 34"/>
            <p:cNvSpPr>
              <a:spLocks noChangeShapeType="1"/>
            </p:cNvSpPr>
            <p:nvPr/>
          </p:nvSpPr>
          <p:spPr bwMode="auto">
            <a:xfrm>
              <a:off x="2052638" y="5767388"/>
              <a:ext cx="5762625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35883" name="TextBox 1"/>
            <p:cNvSpPr txBox="1">
              <a:spLocks noChangeArrowheads="1"/>
            </p:cNvSpPr>
            <p:nvPr/>
          </p:nvSpPr>
          <p:spPr bwMode="auto">
            <a:xfrm>
              <a:off x="242888" y="2897188"/>
              <a:ext cx="2516187" cy="517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Ocean color</a:t>
              </a:r>
              <a:endParaRPr lang="zh-CN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884" name="TextBox 100"/>
            <p:cNvSpPr txBox="1">
              <a:spLocks noChangeArrowheads="1"/>
            </p:cNvSpPr>
            <p:nvPr/>
          </p:nvSpPr>
          <p:spPr bwMode="auto">
            <a:xfrm>
              <a:off x="215900" y="4264025"/>
              <a:ext cx="3733799" cy="517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Ocean dynamic</a:t>
              </a:r>
              <a:endParaRPr lang="zh-CN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885" name="TextBox 101"/>
            <p:cNvSpPr txBox="1">
              <a:spLocks noChangeArrowheads="1"/>
            </p:cNvSpPr>
            <p:nvPr/>
          </p:nvSpPr>
          <p:spPr bwMode="auto">
            <a:xfrm>
              <a:off x="234950" y="5110162"/>
              <a:ext cx="6562725" cy="517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Ocean high spatial resolution monitoring</a:t>
              </a:r>
              <a:endParaRPr lang="zh-CN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886" name="TextBox 102"/>
            <p:cNvSpPr txBox="1">
              <a:spLocks noChangeArrowheads="1"/>
            </p:cNvSpPr>
            <p:nvPr/>
          </p:nvSpPr>
          <p:spPr bwMode="auto">
            <a:xfrm>
              <a:off x="266700" y="5892800"/>
              <a:ext cx="7478713" cy="517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Geostationary, high temporal resolution monitoring</a:t>
              </a:r>
              <a:endParaRPr lang="zh-CN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887" name="Text Box 4"/>
            <p:cNvSpPr txBox="1">
              <a:spLocks noChangeArrowheads="1"/>
            </p:cNvSpPr>
            <p:nvPr/>
          </p:nvSpPr>
          <p:spPr bwMode="auto">
            <a:xfrm>
              <a:off x="42863" y="950913"/>
              <a:ext cx="9029700" cy="517015"/>
            </a:xfrm>
            <a:prstGeom prst="rect">
              <a:avLst/>
            </a:prstGeom>
            <a:solidFill>
              <a:srgbClr val="B1F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2000" b="1" dirty="0">
                  <a:solidFill>
                    <a:srgbClr val="0000FF"/>
                  </a:solidFill>
                  <a:latin typeface="Times New Roman" pitchFamily="18" charset="0"/>
                </a:rPr>
                <a:t>   2002                       2007       2009           2012    2014      2016     2018                        </a:t>
              </a:r>
            </a:p>
          </p:txBody>
        </p:sp>
        <p:sp>
          <p:nvSpPr>
            <p:cNvPr id="35888" name="椭圆 2"/>
            <p:cNvSpPr>
              <a:spLocks noChangeArrowheads="1"/>
            </p:cNvSpPr>
            <p:nvPr/>
          </p:nvSpPr>
          <p:spPr bwMode="auto">
            <a:xfrm>
              <a:off x="0" y="1341438"/>
              <a:ext cx="4764088" cy="804862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 b="1">
                <a:solidFill>
                  <a:srgbClr val="000000"/>
                </a:solidFill>
              </a:endParaRPr>
            </a:p>
          </p:txBody>
        </p:sp>
        <p:sp>
          <p:nvSpPr>
            <p:cNvPr id="35889" name="椭圆 88"/>
            <p:cNvSpPr>
              <a:spLocks noChangeArrowheads="1"/>
            </p:cNvSpPr>
            <p:nvPr/>
          </p:nvSpPr>
          <p:spPr bwMode="auto">
            <a:xfrm>
              <a:off x="4354513" y="3467100"/>
              <a:ext cx="2443162" cy="806450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 b="1">
                <a:solidFill>
                  <a:srgbClr val="000000"/>
                </a:solidFill>
              </a:endParaRPr>
            </a:p>
          </p:txBody>
        </p:sp>
      </p:grpSp>
      <p:sp>
        <p:nvSpPr>
          <p:cNvPr id="35890" name="Text Box 91"/>
          <p:cNvSpPr txBox="1">
            <a:spLocks noChangeArrowheads="1"/>
          </p:cNvSpPr>
          <p:nvPr/>
        </p:nvSpPr>
        <p:spPr bwMode="auto">
          <a:xfrm>
            <a:off x="88900" y="116632"/>
            <a:ext cx="8947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Four series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of Chinese ocean (HY) satellite missions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15-17 satellites</a:t>
            </a: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to be launched before 2025 ) </a:t>
            </a:r>
          </a:p>
        </p:txBody>
      </p:sp>
    </p:spTree>
    <p:extLst>
      <p:ext uri="{BB962C8B-B14F-4D97-AF65-F5344CB8AC3E}">
        <p14:creationId xmlns:p14="http://schemas.microsoft.com/office/powerpoint/2010/main" val="3512268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971600" y="152399"/>
            <a:ext cx="7361237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Chinese ocean color and temperature scanner (COCTS)</a:t>
            </a:r>
            <a:endParaRPr lang="en-US" altLang="zh-CN" sz="2400" b="1" dirty="0">
              <a:solidFill>
                <a:srgbClr val="FFFF00"/>
              </a:solidFill>
            </a:endParaRPr>
          </a:p>
        </p:txBody>
      </p:sp>
      <p:graphicFrame>
        <p:nvGraphicFramePr>
          <p:cNvPr id="67808" name="Group 2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482721"/>
              </p:ext>
            </p:extLst>
          </p:nvPr>
        </p:nvGraphicFramePr>
        <p:xfrm>
          <a:off x="539552" y="764704"/>
          <a:ext cx="7848600" cy="1584496"/>
        </p:xfrm>
        <a:graphic>
          <a:graphicData uri="http://schemas.openxmlformats.org/drawingml/2006/table">
            <a:tbl>
              <a:tblPr/>
              <a:tblGrid>
                <a:gridCol w="2519363"/>
                <a:gridCol w="2586037"/>
                <a:gridCol w="2743200"/>
              </a:tblGrid>
              <a:tr h="396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Sensor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662" marB="45662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HY-1A/COCTS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662" marB="45662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HY-1B/COCTS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662" marB="45662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Spatial resolution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662" marB="45662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1.1km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662" marB="45662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1.1km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662" marB="45662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Scan coverage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662" marB="45662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1400km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662" marB="45662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3000km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662" marB="45662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Digitization 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662" marB="45662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10bit/pixel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662" marB="45662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10bit/pixel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T="45662" marB="45662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7785" name="Group 201"/>
          <p:cNvGraphicFramePr>
            <a:graphicFrameLocks noGrp="1"/>
          </p:cNvGraphicFramePr>
          <p:nvPr/>
        </p:nvGraphicFramePr>
        <p:xfrm>
          <a:off x="533400" y="2514600"/>
          <a:ext cx="7848600" cy="4297460"/>
        </p:xfrm>
        <a:graphic>
          <a:graphicData uri="http://schemas.openxmlformats.org/drawingml/2006/table">
            <a:tbl>
              <a:tblPr/>
              <a:tblGrid>
                <a:gridCol w="838200"/>
                <a:gridCol w="1828800"/>
                <a:gridCol w="2133600"/>
                <a:gridCol w="730250"/>
                <a:gridCol w="2317750"/>
              </a:tblGrid>
              <a:tr h="6400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Band</a:t>
                      </a:r>
                      <a:endParaRPr kumimoji="0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Wavelength (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m)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Referred radiance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（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µW/cm</a:t>
                      </a:r>
                      <a:r>
                        <a:rPr kumimoji="0" lang="en-US" altLang="zh-CN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µmsr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）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SNR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Saturated radiance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（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µW/cm2µmsr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）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0.402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0.422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9.10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349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13.94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0.433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0.453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8.41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472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14.49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0.480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0.500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6.56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467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14.59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0.510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0.530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5.46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448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13.86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0.555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0.575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4.57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417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13.89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6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0.660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0.680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2.46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309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11.95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7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0.740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0.760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1.61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200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5.0/9.72</a:t>
                      </a:r>
                      <a:endParaRPr kumimoji="0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8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0.845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0.885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1.09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327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3.5/6.93</a:t>
                      </a:r>
                      <a:endParaRPr kumimoji="0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9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10.30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11.40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0.2K(300K, NEΔT)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200-320K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10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11.40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12.50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0.2K(300K, NEΔT)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200-320K</a:t>
                      </a:r>
                      <a:endParaRPr kumimoji="0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3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229600" cy="609600"/>
          </a:xfrm>
        </p:spPr>
        <p:txBody>
          <a:bodyPr/>
          <a:lstStyle/>
          <a:p>
            <a:pPr eaLnBrk="1" hangingPunct="1"/>
            <a:r>
              <a:rPr lang="en-US" altLang="zh-CN" sz="3200" b="1" smtClean="0">
                <a:solidFill>
                  <a:srgbClr val="FFFF00"/>
                </a:solidFill>
                <a:latin typeface="Times New Roman" pitchFamily="18" charset="0"/>
              </a:rPr>
              <a:t>HY-1B/COCTS monthly products</a:t>
            </a:r>
          </a:p>
        </p:txBody>
      </p:sp>
      <p:grpSp>
        <p:nvGrpSpPr>
          <p:cNvPr id="37891" name="Group 10"/>
          <p:cNvGrpSpPr>
            <a:grpSpLocks/>
          </p:cNvGrpSpPr>
          <p:nvPr/>
        </p:nvGrpSpPr>
        <p:grpSpPr bwMode="auto">
          <a:xfrm>
            <a:off x="107950" y="1484313"/>
            <a:ext cx="8964613" cy="5257800"/>
            <a:chOff x="113" y="1008"/>
            <a:chExt cx="5647" cy="3312"/>
          </a:xfrm>
        </p:grpSpPr>
        <p:graphicFrame>
          <p:nvGraphicFramePr>
            <p:cNvPr id="37892" name="Object 2"/>
            <p:cNvGraphicFramePr>
              <a:graphicFrameLocks noChangeAspect="1"/>
            </p:cNvGraphicFramePr>
            <p:nvPr/>
          </p:nvGraphicFramePr>
          <p:xfrm>
            <a:off x="113" y="1026"/>
            <a:ext cx="2815" cy="25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4" name="Image" r:id="rId3" imgW="12698413" imgH="11098413" progId="Photoshop.Image.8">
                    <p:embed/>
                  </p:oleObj>
                </mc:Choice>
                <mc:Fallback>
                  <p:oleObj name="Image" r:id="rId3" imgW="12698413" imgH="11098413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" y="1026"/>
                          <a:ext cx="2815" cy="25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893" name="Object 3"/>
            <p:cNvGraphicFramePr>
              <a:graphicFrameLocks noChangeAspect="1"/>
            </p:cNvGraphicFramePr>
            <p:nvPr/>
          </p:nvGraphicFramePr>
          <p:xfrm>
            <a:off x="1655" y="1680"/>
            <a:ext cx="2720" cy="2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5" name="Image" r:id="rId5" imgW="12698413" imgH="11098413" progId="Photoshop.Image.8">
                    <p:embed/>
                  </p:oleObj>
                </mc:Choice>
                <mc:Fallback>
                  <p:oleObj name="Image" r:id="rId5" imgW="12698413" imgH="11098413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5" y="1680"/>
                          <a:ext cx="2720" cy="2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894" name="Object 5"/>
            <p:cNvGraphicFramePr>
              <a:graphicFrameLocks noChangeAspect="1"/>
            </p:cNvGraphicFramePr>
            <p:nvPr/>
          </p:nvGraphicFramePr>
          <p:xfrm>
            <a:off x="3288" y="2159"/>
            <a:ext cx="2472" cy="2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6" name="Image" r:id="rId7" imgW="6349206" imgH="5549206" progId="Photoshop.Image.8">
                    <p:embed/>
                  </p:oleObj>
                </mc:Choice>
                <mc:Fallback>
                  <p:oleObj name="Image" r:id="rId7" imgW="6349206" imgH="5549206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8" y="2159"/>
                          <a:ext cx="2472" cy="2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895" name="Text Box 6"/>
            <p:cNvSpPr txBox="1">
              <a:spLocks noChangeArrowheads="1"/>
            </p:cNvSpPr>
            <p:nvPr/>
          </p:nvSpPr>
          <p:spPr bwMode="auto">
            <a:xfrm>
              <a:off x="2154" y="1008"/>
              <a:ext cx="77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2400" b="1">
                  <a:solidFill>
                    <a:srgbClr val="FF00FF"/>
                  </a:solidFill>
                </a:rPr>
                <a:t>Chl_a</a:t>
              </a:r>
            </a:p>
          </p:txBody>
        </p:sp>
        <p:sp>
          <p:nvSpPr>
            <p:cNvPr id="37896" name="Text Box 7"/>
            <p:cNvSpPr txBox="1">
              <a:spLocks noChangeArrowheads="1"/>
            </p:cNvSpPr>
            <p:nvPr/>
          </p:nvSpPr>
          <p:spPr bwMode="auto">
            <a:xfrm>
              <a:off x="3807" y="1680"/>
              <a:ext cx="57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2400" b="1">
                  <a:solidFill>
                    <a:srgbClr val="FF00FF"/>
                  </a:solidFill>
                </a:rPr>
                <a:t>TSM</a:t>
              </a:r>
            </a:p>
          </p:txBody>
        </p:sp>
        <p:sp>
          <p:nvSpPr>
            <p:cNvPr id="37897" name="Text Box 8"/>
            <p:cNvSpPr txBox="1">
              <a:spLocks noChangeArrowheads="1"/>
            </p:cNvSpPr>
            <p:nvPr/>
          </p:nvSpPr>
          <p:spPr bwMode="auto">
            <a:xfrm>
              <a:off x="5116" y="2160"/>
              <a:ext cx="57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2400" b="1">
                  <a:solidFill>
                    <a:srgbClr val="FF00FF"/>
                  </a:solidFill>
                </a:rPr>
                <a:t>SST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26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zh-CN" sz="3200" b="1" smtClean="0">
                <a:solidFill>
                  <a:srgbClr val="FFFF00"/>
                </a:solidFill>
                <a:latin typeface="Times New Roman" pitchFamily="18" charset="0"/>
              </a:rPr>
              <a:t>HY-1B/COCTS global monthly SST</a:t>
            </a:r>
          </a:p>
        </p:txBody>
      </p:sp>
      <p:grpSp>
        <p:nvGrpSpPr>
          <p:cNvPr id="38915" name="组合 1"/>
          <p:cNvGrpSpPr>
            <a:grpSpLocks/>
          </p:cNvGrpSpPr>
          <p:nvPr/>
        </p:nvGrpSpPr>
        <p:grpSpPr bwMode="auto">
          <a:xfrm>
            <a:off x="152400" y="1295400"/>
            <a:ext cx="8915400" cy="5435600"/>
            <a:chOff x="457200" y="1679575"/>
            <a:chExt cx="8229600" cy="4365625"/>
          </a:xfrm>
        </p:grpSpPr>
        <p:graphicFrame>
          <p:nvGraphicFramePr>
            <p:cNvPr id="38916" name="Object 4"/>
            <p:cNvGraphicFramePr>
              <a:graphicFrameLocks noChangeAspect="1"/>
            </p:cNvGraphicFramePr>
            <p:nvPr/>
          </p:nvGraphicFramePr>
          <p:xfrm>
            <a:off x="457200" y="1679575"/>
            <a:ext cx="4037013" cy="2027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6" name="Image" r:id="rId3" imgW="6349206" imgH="3187302" progId="Photoshop.Image.8">
                    <p:embed/>
                  </p:oleObj>
                </mc:Choice>
                <mc:Fallback>
                  <p:oleObj name="Image" r:id="rId3" imgW="6349206" imgH="3187302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" y="1679575"/>
                          <a:ext cx="4037013" cy="2027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7" name="Object 7"/>
            <p:cNvGraphicFramePr>
              <a:graphicFrameLocks noChangeAspect="1"/>
            </p:cNvGraphicFramePr>
            <p:nvPr/>
          </p:nvGraphicFramePr>
          <p:xfrm>
            <a:off x="4648200" y="1679575"/>
            <a:ext cx="4037013" cy="2027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7" name="Image" r:id="rId5" imgW="6349206" imgH="3187302" progId="Photoshop.Image.8">
                    <p:embed/>
                  </p:oleObj>
                </mc:Choice>
                <mc:Fallback>
                  <p:oleObj name="Image" r:id="rId5" imgW="6349206" imgH="3187302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8200" y="1679575"/>
                          <a:ext cx="4037013" cy="2027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8" name="Object 10"/>
            <p:cNvGraphicFramePr>
              <a:graphicFrameLocks noChangeAspect="1"/>
            </p:cNvGraphicFramePr>
            <p:nvPr/>
          </p:nvGraphicFramePr>
          <p:xfrm>
            <a:off x="457200" y="4017963"/>
            <a:ext cx="4037013" cy="2027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8" name="Image" r:id="rId7" imgW="6349206" imgH="3187302" progId="Photoshop.Image.8">
                    <p:embed/>
                  </p:oleObj>
                </mc:Choice>
                <mc:Fallback>
                  <p:oleObj name="Image" r:id="rId7" imgW="6349206" imgH="3187302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" y="4017963"/>
                          <a:ext cx="4037013" cy="2027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9" name="Object 13"/>
            <p:cNvGraphicFramePr>
              <a:graphicFrameLocks noChangeAspect="1"/>
            </p:cNvGraphicFramePr>
            <p:nvPr/>
          </p:nvGraphicFramePr>
          <p:xfrm>
            <a:off x="4648200" y="4017963"/>
            <a:ext cx="4038600" cy="2027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9" name="Image" r:id="rId9" imgW="6349206" imgH="3187302" progId="Photoshop.Image.8">
                    <p:embed/>
                  </p:oleObj>
                </mc:Choice>
                <mc:Fallback>
                  <p:oleObj name="Image" r:id="rId9" imgW="6349206" imgH="3187302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8200" y="4017963"/>
                          <a:ext cx="4038600" cy="2027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96963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1938"/>
            <a:ext cx="8229600" cy="576262"/>
          </a:xfrm>
        </p:spPr>
        <p:txBody>
          <a:bodyPr/>
          <a:lstStyle/>
          <a:p>
            <a:r>
              <a:rPr lang="en-US" altLang="zh-CN" sz="2800" b="1" smtClean="0">
                <a:solidFill>
                  <a:srgbClr val="FFFF00"/>
                </a:solidFill>
              </a:rPr>
              <a:t>Comparison between HY-1C/D and HY-1B</a:t>
            </a:r>
          </a:p>
        </p:txBody>
      </p:sp>
      <p:graphicFrame>
        <p:nvGraphicFramePr>
          <p:cNvPr id="7" name="Group 1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0626137"/>
              </p:ext>
            </p:extLst>
          </p:nvPr>
        </p:nvGraphicFramePr>
        <p:xfrm>
          <a:off x="597024" y="1289628"/>
          <a:ext cx="7935416" cy="4803668"/>
        </p:xfrm>
        <a:graphic>
          <a:graphicData uri="http://schemas.openxmlformats.org/drawingml/2006/table">
            <a:tbl>
              <a:tblPr/>
              <a:tblGrid>
                <a:gridCol w="1526704"/>
                <a:gridCol w="2880320"/>
                <a:gridCol w="1332039"/>
                <a:gridCol w="2196353"/>
              </a:tblGrid>
              <a:tr h="3962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Properties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HY-1B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HY-1C/D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6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Satellite platform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Tilt observing capacity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No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±20</a:t>
                      </a:r>
                      <a:r>
                        <a:rPr kumimoji="0" lang="en-US" altLang="zh-CN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o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Global observing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partly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05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COCTS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On orbit calibration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No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401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CZI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Band width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20nm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80nm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Spatial resolution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250m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50m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Swath width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500km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950km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64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UICS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Ultraviolet</a:t>
                      </a:r>
                      <a:endParaRPr kumimoji="0" lang="zh-CN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imager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Bands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 (355nm,385nm)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Spatial resolution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550km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Swath width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3000km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SNR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&gt;1000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19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300"/>
            <a:ext cx="5029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53"/>
          <p:cNvSpPr txBox="1">
            <a:spLocks noChangeArrowheads="1"/>
          </p:cNvSpPr>
          <p:nvPr/>
        </p:nvSpPr>
        <p:spPr bwMode="auto">
          <a:xfrm>
            <a:off x="355600" y="3130550"/>
            <a:ext cx="2487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1400" b="1" smtClean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Spring, Changjiang Estuary</a:t>
            </a:r>
            <a:endParaRPr lang="zh-CN" altLang="en-US" sz="1400" b="1" smtClean="0">
              <a:solidFill>
                <a:srgbClr val="0000FF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47108" name="Text Box 55"/>
          <p:cNvSpPr txBox="1">
            <a:spLocks noChangeArrowheads="1"/>
          </p:cNvSpPr>
          <p:nvPr/>
        </p:nvSpPr>
        <p:spPr bwMode="auto">
          <a:xfrm>
            <a:off x="396875" y="4860925"/>
            <a:ext cx="2003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1400" b="1" smtClean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Mississippi Estuary</a:t>
            </a:r>
          </a:p>
        </p:txBody>
      </p:sp>
      <p:sp>
        <p:nvSpPr>
          <p:cNvPr id="47109" name="Rectangle 5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71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6675"/>
            <a:ext cx="9177338" cy="485775"/>
          </a:xfrm>
        </p:spPr>
        <p:txBody>
          <a:bodyPr/>
          <a:lstStyle/>
          <a:p>
            <a:pPr eaLnBrk="1" hangingPunct="1"/>
            <a:r>
              <a:rPr lang="en-US" altLang="zh-CN" sz="2800" smtClean="0">
                <a:solidFill>
                  <a:schemeClr val="bg1"/>
                </a:solidFill>
                <a:ea typeface="黑体" pitchFamily="2" charset="-122"/>
                <a:cs typeface="Times New Roman" pitchFamily="18" charset="0"/>
              </a:rPr>
              <a:t>Turbid water atmospheric correction using UV band</a:t>
            </a:r>
            <a:endParaRPr lang="zh-CN" altLang="en-US" sz="2800" smtClean="0">
              <a:solidFill>
                <a:schemeClr val="bg1"/>
              </a:solidFill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34823" name="Rectangle 4"/>
          <p:cNvSpPr>
            <a:spLocks noChangeArrowheads="1"/>
          </p:cNvSpPr>
          <p:nvPr/>
        </p:nvSpPr>
        <p:spPr bwMode="auto">
          <a:xfrm>
            <a:off x="4843463" y="785813"/>
            <a:ext cx="4268787" cy="2863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265113" indent="-26511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/>
            </a:pPr>
            <a:r>
              <a:rPr lang="en-US" altLang="zh-CN" sz="2000" b="1" dirty="0">
                <a:solidFill>
                  <a:srgbClr val="0000FF"/>
                </a:solidFill>
                <a:latin typeface="Arial" pitchFamily="34" charset="0"/>
              </a:rPr>
              <a:t>In turbid waters, water-leaving radiance at UV may be negligible as compared to it at VIS or even NIR.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 dirty="0">
              <a:solidFill>
                <a:srgbClr val="0000FF"/>
              </a:solidFill>
              <a:latin typeface="Arial" pitchFamily="34" charset="0"/>
            </a:endParaRPr>
          </a:p>
          <a:p>
            <a:pPr marL="265113" indent="-26511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/>
            </a:pPr>
            <a:r>
              <a:rPr lang="en-US" altLang="zh-CN" sz="2000" b="1" dirty="0">
                <a:solidFill>
                  <a:srgbClr val="0000FF"/>
                </a:solidFill>
                <a:latin typeface="Arial" pitchFamily="34" charset="0"/>
              </a:rPr>
              <a:t>Using UV band to estimate aerosol scattering radiance instead of the traditional near-infrared bands. </a:t>
            </a:r>
            <a:endParaRPr lang="zh-CN" altLang="en-US" sz="2000" dirty="0">
              <a:solidFill>
                <a:srgbClr val="0000FF"/>
              </a:solidFill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47112" name="Text Box 5"/>
          <p:cNvSpPr txBox="1">
            <a:spLocks noChangeArrowheads="1"/>
          </p:cNvSpPr>
          <p:nvPr/>
        </p:nvSpPr>
        <p:spPr bwMode="auto">
          <a:xfrm>
            <a:off x="2843808" y="6400800"/>
            <a:ext cx="4162425" cy="368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r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</a:defRPr>
            </a:lvl1pPr>
          </a:lstStyle>
          <a:p>
            <a:r>
              <a:rPr lang="en-US" altLang="zh-CN" dirty="0"/>
              <a:t>He et al., </a:t>
            </a:r>
            <a:r>
              <a:rPr lang="en-US" altLang="zh-CN" dirty="0" smtClean="0"/>
              <a:t>OE, </a:t>
            </a:r>
            <a:r>
              <a:rPr lang="en-US" altLang="zh-CN" dirty="0"/>
              <a:t>2012</a:t>
            </a:r>
          </a:p>
        </p:txBody>
      </p:sp>
      <p:sp>
        <p:nvSpPr>
          <p:cNvPr id="47113" name="Text Box 53"/>
          <p:cNvSpPr txBox="1">
            <a:spLocks noChangeArrowheads="1"/>
          </p:cNvSpPr>
          <p:nvPr/>
        </p:nvSpPr>
        <p:spPr bwMode="auto">
          <a:xfrm>
            <a:off x="2730500" y="3124200"/>
            <a:ext cx="244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1400" b="1" smtClean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Autumn, Changjiang Estuary</a:t>
            </a:r>
            <a:endParaRPr lang="zh-CN" altLang="en-US" sz="1400" b="1" smtClean="0">
              <a:solidFill>
                <a:srgbClr val="0000FF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47114" name="Text Box 55"/>
          <p:cNvSpPr txBox="1">
            <a:spLocks noChangeArrowheads="1"/>
          </p:cNvSpPr>
          <p:nvPr/>
        </p:nvSpPr>
        <p:spPr bwMode="auto">
          <a:xfrm>
            <a:off x="2860675" y="4824413"/>
            <a:ext cx="1600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1400" b="1" smtClean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Orinoco Estuary</a:t>
            </a:r>
          </a:p>
        </p:txBody>
      </p:sp>
      <p:grpSp>
        <p:nvGrpSpPr>
          <p:cNvPr id="47115" name="组合 1"/>
          <p:cNvGrpSpPr>
            <a:grpSpLocks/>
          </p:cNvGrpSpPr>
          <p:nvPr/>
        </p:nvGrpSpPr>
        <p:grpSpPr bwMode="auto">
          <a:xfrm>
            <a:off x="4910138" y="3697288"/>
            <a:ext cx="4103687" cy="2446337"/>
            <a:chOff x="4910931" y="3697288"/>
            <a:chExt cx="4103687" cy="2446338"/>
          </a:xfrm>
        </p:grpSpPr>
        <p:graphicFrame>
          <p:nvGraphicFramePr>
            <p:cNvPr id="47116" name="Object 42"/>
            <p:cNvGraphicFramePr>
              <a:graphicFrameLocks noChangeAspect="1"/>
            </p:cNvGraphicFramePr>
            <p:nvPr/>
          </p:nvGraphicFramePr>
          <p:xfrm>
            <a:off x="5484613" y="4860925"/>
            <a:ext cx="1956091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49" name="Equation" r:id="rId4" imgW="1117600" imgH="228600" progId="Equation.DSMT4">
                    <p:embed/>
                  </p:oleObj>
                </mc:Choice>
                <mc:Fallback>
                  <p:oleObj name="Equation" r:id="rId4" imgW="11176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4613" y="4860925"/>
                          <a:ext cx="1956091" cy="371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117" name="Text Box 27"/>
            <p:cNvSpPr txBox="1">
              <a:spLocks noChangeArrowheads="1"/>
            </p:cNvSpPr>
            <p:nvPr/>
          </p:nvSpPr>
          <p:spPr bwMode="auto">
            <a:xfrm>
              <a:off x="4993005" y="5907088"/>
              <a:ext cx="925039" cy="2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just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412nm</a:t>
              </a:r>
            </a:p>
          </p:txBody>
        </p:sp>
        <p:sp>
          <p:nvSpPr>
            <p:cNvPr id="47118" name="Text Box 28"/>
            <p:cNvSpPr txBox="1">
              <a:spLocks noChangeArrowheads="1"/>
            </p:cNvSpPr>
            <p:nvPr/>
          </p:nvSpPr>
          <p:spPr bwMode="auto">
            <a:xfrm>
              <a:off x="7126922" y="5907088"/>
              <a:ext cx="846385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just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745nm</a:t>
              </a:r>
            </a:p>
          </p:txBody>
        </p:sp>
        <p:sp>
          <p:nvSpPr>
            <p:cNvPr id="47119" name="Text Box 29"/>
            <p:cNvSpPr txBox="1">
              <a:spLocks noChangeArrowheads="1"/>
            </p:cNvSpPr>
            <p:nvPr/>
          </p:nvSpPr>
          <p:spPr bwMode="auto">
            <a:xfrm>
              <a:off x="7901493" y="5900738"/>
              <a:ext cx="866904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just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865nm</a:t>
              </a:r>
            </a:p>
          </p:txBody>
        </p:sp>
        <p:sp>
          <p:nvSpPr>
            <p:cNvPr id="47120" name="Line 30"/>
            <p:cNvSpPr>
              <a:spLocks noChangeShapeType="1"/>
            </p:cNvSpPr>
            <p:nvPr/>
          </p:nvSpPr>
          <p:spPr bwMode="auto">
            <a:xfrm flipV="1">
              <a:off x="5396534" y="3949701"/>
              <a:ext cx="0" cy="19637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7121" name="Line 31"/>
            <p:cNvSpPr>
              <a:spLocks noChangeShapeType="1"/>
            </p:cNvSpPr>
            <p:nvPr/>
          </p:nvSpPr>
          <p:spPr bwMode="auto">
            <a:xfrm>
              <a:off x="5396534" y="5913438"/>
              <a:ext cx="361808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7122" name="Freeform 32"/>
            <p:cNvSpPr>
              <a:spLocks/>
            </p:cNvSpPr>
            <p:nvPr/>
          </p:nvSpPr>
          <p:spPr bwMode="auto">
            <a:xfrm rot="-367020">
              <a:off x="5343951" y="4587265"/>
              <a:ext cx="2840093" cy="1035050"/>
            </a:xfrm>
            <a:custGeom>
              <a:avLst/>
              <a:gdLst>
                <a:gd name="T0" fmla="*/ 0 w 7020"/>
                <a:gd name="T1" fmla="*/ 0 h 2054"/>
                <a:gd name="T2" fmla="*/ 0 w 7020"/>
                <a:gd name="T3" fmla="*/ 0 h 2054"/>
                <a:gd name="T4" fmla="*/ 0 w 7020"/>
                <a:gd name="T5" fmla="*/ 0 h 2054"/>
                <a:gd name="T6" fmla="*/ 0 w 7020"/>
                <a:gd name="T7" fmla="*/ 0 h 2054"/>
                <a:gd name="T8" fmla="*/ 0 w 7020"/>
                <a:gd name="T9" fmla="*/ 0 h 2054"/>
                <a:gd name="T10" fmla="*/ 0 w 7020"/>
                <a:gd name="T11" fmla="*/ 0 h 2054"/>
                <a:gd name="T12" fmla="*/ 0 w 7020"/>
                <a:gd name="T13" fmla="*/ 0 h 2054"/>
                <a:gd name="T14" fmla="*/ 0 w 7020"/>
                <a:gd name="T15" fmla="*/ 0 h 2054"/>
                <a:gd name="T16" fmla="*/ 0 w 7020"/>
                <a:gd name="T17" fmla="*/ 0 h 2054"/>
                <a:gd name="T18" fmla="*/ 0 w 7020"/>
                <a:gd name="T19" fmla="*/ 0 h 20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020"/>
                <a:gd name="T31" fmla="*/ 0 h 2054"/>
                <a:gd name="T32" fmla="*/ 7020 w 7020"/>
                <a:gd name="T33" fmla="*/ 2054 h 205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020" h="2054">
                  <a:moveTo>
                    <a:pt x="0" y="1586"/>
                  </a:moveTo>
                  <a:cubicBezTo>
                    <a:pt x="210" y="1573"/>
                    <a:pt x="420" y="1560"/>
                    <a:pt x="720" y="1430"/>
                  </a:cubicBezTo>
                  <a:cubicBezTo>
                    <a:pt x="1020" y="1300"/>
                    <a:pt x="1500" y="1014"/>
                    <a:pt x="1800" y="806"/>
                  </a:cubicBezTo>
                  <a:cubicBezTo>
                    <a:pt x="2100" y="598"/>
                    <a:pt x="2280" y="312"/>
                    <a:pt x="2520" y="182"/>
                  </a:cubicBezTo>
                  <a:cubicBezTo>
                    <a:pt x="2760" y="52"/>
                    <a:pt x="3000" y="0"/>
                    <a:pt x="3240" y="26"/>
                  </a:cubicBezTo>
                  <a:cubicBezTo>
                    <a:pt x="3480" y="52"/>
                    <a:pt x="3720" y="130"/>
                    <a:pt x="3960" y="338"/>
                  </a:cubicBezTo>
                  <a:cubicBezTo>
                    <a:pt x="4200" y="546"/>
                    <a:pt x="4440" y="1040"/>
                    <a:pt x="4680" y="1274"/>
                  </a:cubicBezTo>
                  <a:cubicBezTo>
                    <a:pt x="4920" y="1508"/>
                    <a:pt x="5160" y="1638"/>
                    <a:pt x="5400" y="1742"/>
                  </a:cubicBezTo>
                  <a:cubicBezTo>
                    <a:pt x="5640" y="1846"/>
                    <a:pt x="5850" y="1846"/>
                    <a:pt x="6120" y="1898"/>
                  </a:cubicBezTo>
                  <a:cubicBezTo>
                    <a:pt x="6390" y="1950"/>
                    <a:pt x="6870" y="2028"/>
                    <a:pt x="7020" y="2054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7123" name="Line 33"/>
            <p:cNvSpPr>
              <a:spLocks noChangeShapeType="1"/>
            </p:cNvSpPr>
            <p:nvPr/>
          </p:nvSpPr>
          <p:spPr bwMode="auto">
            <a:xfrm>
              <a:off x="8248688" y="5465764"/>
              <a:ext cx="2" cy="465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7124" name="Line 34"/>
            <p:cNvSpPr>
              <a:spLocks noChangeShapeType="1"/>
            </p:cNvSpPr>
            <p:nvPr/>
          </p:nvSpPr>
          <p:spPr bwMode="auto">
            <a:xfrm>
              <a:off x="7723898" y="5398477"/>
              <a:ext cx="0" cy="5149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graphicFrame>
          <p:nvGraphicFramePr>
            <p:cNvPr id="47125" name="Object 35"/>
            <p:cNvGraphicFramePr>
              <a:graphicFrameLocks noChangeAspect="1"/>
            </p:cNvGraphicFramePr>
            <p:nvPr/>
          </p:nvGraphicFramePr>
          <p:xfrm>
            <a:off x="4910931" y="3697288"/>
            <a:ext cx="492442" cy="447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50" name="Equation" r:id="rId6" imgW="215806" imgH="228501" progId="Equation.DSMT4">
                    <p:embed/>
                  </p:oleObj>
                </mc:Choice>
                <mc:Fallback>
                  <p:oleObj name="Equation" r:id="rId6" imgW="215806" imgH="228501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10931" y="3697288"/>
                          <a:ext cx="492442" cy="447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126" name="Object 36"/>
            <p:cNvGraphicFramePr>
              <a:graphicFrameLocks noChangeAspect="1"/>
            </p:cNvGraphicFramePr>
            <p:nvPr/>
          </p:nvGraphicFramePr>
          <p:xfrm>
            <a:off x="7619364" y="4916488"/>
            <a:ext cx="492442" cy="452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51" name="Equation" r:id="rId8" imgW="342751" imgH="253890" progId="Equation.DSMT4">
                    <p:embed/>
                  </p:oleObj>
                </mc:Choice>
                <mc:Fallback>
                  <p:oleObj name="Equation" r:id="rId8" imgW="342751" imgH="25389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19364" y="4916488"/>
                          <a:ext cx="492442" cy="452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127" name="Object 37"/>
            <p:cNvGraphicFramePr>
              <a:graphicFrameLocks noChangeAspect="1"/>
            </p:cNvGraphicFramePr>
            <p:nvPr/>
          </p:nvGraphicFramePr>
          <p:xfrm>
            <a:off x="8248594" y="5019002"/>
            <a:ext cx="492442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52" name="Equation" r:id="rId10" imgW="342751" imgH="253890" progId="Equation.DSMT4">
                    <p:embed/>
                  </p:oleObj>
                </mc:Choice>
                <mc:Fallback>
                  <p:oleObj name="Equation" r:id="rId10" imgW="342751" imgH="25389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48594" y="5019002"/>
                          <a:ext cx="492442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128" name="Line 40"/>
            <p:cNvSpPr>
              <a:spLocks noChangeShapeType="1"/>
            </p:cNvSpPr>
            <p:nvPr/>
          </p:nvSpPr>
          <p:spPr bwMode="auto">
            <a:xfrm flipH="1" flipV="1">
              <a:off x="5387087" y="5181599"/>
              <a:ext cx="2861507" cy="28416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dash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7129" name="Line 41"/>
            <p:cNvSpPr>
              <a:spLocks noChangeShapeType="1"/>
            </p:cNvSpPr>
            <p:nvPr/>
          </p:nvSpPr>
          <p:spPr bwMode="auto">
            <a:xfrm>
              <a:off x="5407365" y="5569622"/>
              <a:ext cx="2823742" cy="8633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graphicFrame>
          <p:nvGraphicFramePr>
            <p:cNvPr id="47130" name="Object 49"/>
            <p:cNvGraphicFramePr>
              <a:graphicFrameLocks noChangeAspect="1"/>
            </p:cNvGraphicFramePr>
            <p:nvPr/>
          </p:nvGraphicFramePr>
          <p:xfrm>
            <a:off x="6037812" y="4141911"/>
            <a:ext cx="1032761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53" name="Equation" r:id="rId12" imgW="571252" imgH="228501" progId="Equation.DSMT4">
                    <p:embed/>
                  </p:oleObj>
                </mc:Choice>
                <mc:Fallback>
                  <p:oleObj name="Equation" r:id="rId12" imgW="571252" imgH="228501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37812" y="4141911"/>
                          <a:ext cx="1032761" cy="384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80823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82563" y="185266"/>
            <a:ext cx="88566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rgbClr val="000000"/>
                </a:solidFill>
                <a:latin typeface="Calibri" pitchFamily="34" charset="0"/>
              </a:rPr>
              <a:t>UV-AC derived hourly TSM from GOCI</a:t>
            </a:r>
          </a:p>
        </p:txBody>
      </p:sp>
      <p:sp>
        <p:nvSpPr>
          <p:cNvPr id="22" name="矩形 21"/>
          <p:cNvSpPr/>
          <p:nvPr/>
        </p:nvSpPr>
        <p:spPr>
          <a:xfrm>
            <a:off x="4189412" y="6286477"/>
            <a:ext cx="4849813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</a:rPr>
              <a:t>He et al., RSE, 2013</a:t>
            </a:r>
            <a:endParaRPr lang="zh-CN" altLang="en-US" b="1" dirty="0">
              <a:solidFill>
                <a:srgbClr val="000000"/>
              </a:solidFill>
            </a:endParaRPr>
          </a:p>
        </p:txBody>
      </p:sp>
      <p:pic>
        <p:nvPicPr>
          <p:cNvPr id="49157" name="Picture 3" descr="2011-4-5-TS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11" y="836712"/>
            <a:ext cx="5306195" cy="581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5"/>
          <p:cNvSpPr>
            <a:spLocks noChangeArrowheads="1"/>
          </p:cNvSpPr>
          <p:nvPr/>
        </p:nvSpPr>
        <p:spPr bwMode="auto">
          <a:xfrm>
            <a:off x="2216692" y="1436036"/>
            <a:ext cx="15843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smtClean="0">
                <a:solidFill>
                  <a:srgbClr val="0000FF"/>
                </a:solidFill>
                <a:latin typeface="Arial" charset="0"/>
                <a:ea typeface="宋体" charset="-122"/>
              </a:rPr>
              <a:t>5 Apr., 2011</a:t>
            </a:r>
          </a:p>
        </p:txBody>
      </p:sp>
    </p:spTree>
    <p:extLst>
      <p:ext uri="{BB962C8B-B14F-4D97-AF65-F5344CB8AC3E}">
        <p14:creationId xmlns:p14="http://schemas.microsoft.com/office/powerpoint/2010/main" val="139835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Times New Roman"/>
        <a:ea typeface="华文细黑"/>
        <a:cs typeface="宋体"/>
      </a:majorFont>
      <a:minorFont>
        <a:latin typeface="Times New Roman"/>
        <a:ea typeface="华文细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Times New Roman"/>
        <a:ea typeface="华文细黑"/>
        <a:cs typeface="宋体"/>
      </a:majorFont>
      <a:minorFont>
        <a:latin typeface="Times New Roman"/>
        <a:ea typeface="华文细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m62-shipping">
  <a:themeElements>
    <a:clrScheme name="m62-shipping 14">
      <a:dk1>
        <a:srgbClr val="1C1C1C"/>
      </a:dk1>
      <a:lt1>
        <a:srgbClr val="FFFFFF"/>
      </a:lt1>
      <a:dk2>
        <a:srgbClr val="FFFFFF"/>
      </a:dk2>
      <a:lt2>
        <a:srgbClr val="808080"/>
      </a:lt2>
      <a:accent1>
        <a:srgbClr val="0C4368"/>
      </a:accent1>
      <a:accent2>
        <a:srgbClr val="AABFE0"/>
      </a:accent2>
      <a:accent3>
        <a:srgbClr val="FFFFFF"/>
      </a:accent3>
      <a:accent4>
        <a:srgbClr val="161616"/>
      </a:accent4>
      <a:accent5>
        <a:srgbClr val="AAB0B9"/>
      </a:accent5>
      <a:accent6>
        <a:srgbClr val="9AADCB"/>
      </a:accent6>
      <a:hlink>
        <a:srgbClr val="000F31"/>
      </a:hlink>
      <a:folHlink>
        <a:srgbClr val="FF3753"/>
      </a:folHlink>
    </a:clrScheme>
    <a:fontScheme name="m62-shipping">
      <a:majorFont>
        <a:latin typeface="Algerian"/>
        <a:ea typeface="幼圆"/>
        <a:cs typeface="宋体"/>
      </a:majorFont>
      <a:minorFont>
        <a:latin typeface="Arial Narrow"/>
        <a:ea typeface="华文细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华文楷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华文楷体" pitchFamily="2" charset="-122"/>
          </a:defRPr>
        </a:defPPr>
      </a:lstStyle>
    </a:lnDef>
  </a:objectDefaults>
  <a:extraClrSchemeLst>
    <a:extraClrScheme>
      <a:clrScheme name="m62-shipp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shipp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shipp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shipp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shipp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shipp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shipp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shipp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shipp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shipp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shipp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shipp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shipping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C4368"/>
        </a:accent1>
        <a:accent2>
          <a:srgbClr val="AABFE0"/>
        </a:accent2>
        <a:accent3>
          <a:srgbClr val="FFFFFF"/>
        </a:accent3>
        <a:accent4>
          <a:srgbClr val="000000"/>
        </a:accent4>
        <a:accent5>
          <a:srgbClr val="AAB0B9"/>
        </a:accent5>
        <a:accent6>
          <a:srgbClr val="9AADCB"/>
        </a:accent6>
        <a:hlink>
          <a:srgbClr val="000F31"/>
        </a:hlink>
        <a:folHlink>
          <a:srgbClr val="FF37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shipping 14">
        <a:dk1>
          <a:srgbClr val="1C1C1C"/>
        </a:dk1>
        <a:lt1>
          <a:srgbClr val="FFFFFF"/>
        </a:lt1>
        <a:dk2>
          <a:srgbClr val="FFFFFF"/>
        </a:dk2>
        <a:lt2>
          <a:srgbClr val="808080"/>
        </a:lt2>
        <a:accent1>
          <a:srgbClr val="0C4368"/>
        </a:accent1>
        <a:accent2>
          <a:srgbClr val="AABFE0"/>
        </a:accent2>
        <a:accent3>
          <a:srgbClr val="FFFFFF"/>
        </a:accent3>
        <a:accent4>
          <a:srgbClr val="161616"/>
        </a:accent4>
        <a:accent5>
          <a:srgbClr val="AAB0B9"/>
        </a:accent5>
        <a:accent6>
          <a:srgbClr val="9AADCB"/>
        </a:accent6>
        <a:hlink>
          <a:srgbClr val="000F31"/>
        </a:hlink>
        <a:folHlink>
          <a:srgbClr val="FF375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720</Words>
  <Application>Microsoft Office PowerPoint</Application>
  <PresentationFormat>全屏显示(4:3)</PresentationFormat>
  <Paragraphs>242</Paragraphs>
  <Slides>22</Slides>
  <Notes>5</Notes>
  <HiddenSlides>0</HiddenSlides>
  <MMClips>0</MMClips>
  <ScaleCrop>false</ScaleCrop>
  <HeadingPairs>
    <vt:vector size="6" baseType="variant">
      <vt:variant>
        <vt:lpstr>主题</vt:lpstr>
      </vt:variant>
      <vt:variant>
        <vt:i4>9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22</vt:i4>
      </vt:variant>
    </vt:vector>
  </HeadingPairs>
  <TitlesOfParts>
    <vt:vector size="37" baseType="lpstr">
      <vt:lpstr>默认设计模板</vt:lpstr>
      <vt:lpstr>1_默认设计模板</vt:lpstr>
      <vt:lpstr>2_默认设计模板</vt:lpstr>
      <vt:lpstr>3_默认设计模板</vt:lpstr>
      <vt:lpstr>6_默认设计模板</vt:lpstr>
      <vt:lpstr>7_默认设计模板</vt:lpstr>
      <vt:lpstr>自定义设计方案</vt:lpstr>
      <vt:lpstr>1_自定义设计方案</vt:lpstr>
      <vt:lpstr>m62-shipping</vt:lpstr>
      <vt:lpstr>幻灯片</vt:lpstr>
      <vt:lpstr>Image</vt:lpstr>
      <vt:lpstr>Equation</vt:lpstr>
      <vt:lpstr>PhotoStyler Image</vt:lpstr>
      <vt:lpstr>Document</vt:lpstr>
      <vt:lpstr>Microsoft 公式 3.0</vt:lpstr>
      <vt:lpstr> Highlights of Chinese OC missions   </vt:lpstr>
      <vt:lpstr>PowerPoint 演示文稿</vt:lpstr>
      <vt:lpstr>PowerPoint 演示文稿</vt:lpstr>
      <vt:lpstr>PowerPoint 演示文稿</vt:lpstr>
      <vt:lpstr>HY-1B/COCTS monthly products</vt:lpstr>
      <vt:lpstr>HY-1B/COCTS global monthly SST</vt:lpstr>
      <vt:lpstr>Comparison between HY-1C/D and HY-1B</vt:lpstr>
      <vt:lpstr>Turbid water atmospheric correction using UV band</vt:lpstr>
      <vt:lpstr>PowerPoint 演示文稿</vt:lpstr>
      <vt:lpstr>On-orbit estimation of polarization sensitivity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Satellite-derived monthly aquatic pCO2 (2003-2009)</vt:lpstr>
      <vt:lpstr>Cal/Val activity</vt:lpstr>
      <vt:lpstr>PowerPoint 演示文稿</vt:lpstr>
      <vt:lpstr>PowerPoint 演示文稿</vt:lpstr>
      <vt:lpstr>Thanks！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Highlights of Chinese OC missions   </dc:title>
  <dc:creator>lenovo</dc:creator>
  <cp:lastModifiedBy>lenovo</cp:lastModifiedBy>
  <cp:revision>24</cp:revision>
  <dcterms:created xsi:type="dcterms:W3CDTF">2016-02-29T17:32:27Z</dcterms:created>
  <dcterms:modified xsi:type="dcterms:W3CDTF">2016-03-03T18:35:16Z</dcterms:modified>
</cp:coreProperties>
</file>